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y="5143500" cx="9144000"/>
  <p:notesSz cx="6858000" cy="9144000"/>
  <p:embeddedFontLst>
    <p:embeddedFont>
      <p:font typeface="Proxima Nova"/>
      <p:regular r:id="rId46"/>
      <p:bold r:id="rId47"/>
      <p:italic r:id="rId48"/>
      <p:boldItalic r:id="rId49"/>
    </p:embeddedFont>
    <p:embeddedFont>
      <p:font typeface="Roboto Mono Light"/>
      <p:regular r:id="rId50"/>
      <p:bold r:id="rId51"/>
      <p:italic r:id="rId52"/>
      <p:boldItalic r:id="rId53"/>
    </p:embeddedFont>
    <p:embeddedFont>
      <p:font typeface="Palatino Linotype"/>
      <p:regular r:id="rId54"/>
      <p:bold r:id="rId55"/>
      <p:italic r:id="rId56"/>
      <p:boldItalic r:id="rId57"/>
    </p:embeddedFont>
    <p:embeddedFont>
      <p:font typeface="Proxima Nova Semibold"/>
      <p:regular r:id="rId58"/>
      <p:bold r:id="rId59"/>
      <p:boldItalic r:id="rId60"/>
    </p:embeddedFont>
    <p:embeddedFont>
      <p:font typeface="Spectral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96D708-FB0D-453B-A0A2-2F82AD7A8217}">
  <a:tblStyle styleId="{BA96D708-FB0D-453B-A0A2-2F82AD7A821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ProximaNova-regular.fntdata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Spectral-bold.fntdata"/><Relationship Id="rId61" Type="http://schemas.openxmlformats.org/officeDocument/2006/relationships/font" Target="fonts/Spectral-regular.fntdata"/><Relationship Id="rId20" Type="http://schemas.openxmlformats.org/officeDocument/2006/relationships/slide" Target="slides/slide13.xml"/><Relationship Id="rId64" Type="http://schemas.openxmlformats.org/officeDocument/2006/relationships/font" Target="fonts/Spectral-boldItalic.fntdata"/><Relationship Id="rId63" Type="http://schemas.openxmlformats.org/officeDocument/2006/relationships/font" Target="fonts/Spectral-italic.fntdata"/><Relationship Id="rId22" Type="http://schemas.openxmlformats.org/officeDocument/2006/relationships/slide" Target="slides/slide15.xml"/><Relationship Id="rId66" Type="http://schemas.openxmlformats.org/officeDocument/2006/relationships/font" Target="fonts/RobotoMono-bold.fntdata"/><Relationship Id="rId21" Type="http://schemas.openxmlformats.org/officeDocument/2006/relationships/slide" Target="slides/slide14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17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6.xml"/><Relationship Id="rId67" Type="http://schemas.openxmlformats.org/officeDocument/2006/relationships/font" Target="fonts/RobotoMono-italic.fntdata"/><Relationship Id="rId60" Type="http://schemas.openxmlformats.org/officeDocument/2006/relationships/font" Target="fonts/ProximaNovaSemibold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MonoLight-bold.fntdata"/><Relationship Id="rId50" Type="http://schemas.openxmlformats.org/officeDocument/2006/relationships/font" Target="fonts/RobotoMonoLight-regular.fntdata"/><Relationship Id="rId53" Type="http://schemas.openxmlformats.org/officeDocument/2006/relationships/font" Target="fonts/RobotoMonoLight-boldItalic.fntdata"/><Relationship Id="rId52" Type="http://schemas.openxmlformats.org/officeDocument/2006/relationships/font" Target="fonts/RobotoMonoLight-italic.fntdata"/><Relationship Id="rId11" Type="http://schemas.openxmlformats.org/officeDocument/2006/relationships/slide" Target="slides/slide4.xml"/><Relationship Id="rId55" Type="http://schemas.openxmlformats.org/officeDocument/2006/relationships/font" Target="fonts/PalatinoLinotype-bold.fntdata"/><Relationship Id="rId10" Type="http://schemas.openxmlformats.org/officeDocument/2006/relationships/slide" Target="slides/slide3.xml"/><Relationship Id="rId54" Type="http://schemas.openxmlformats.org/officeDocument/2006/relationships/font" Target="fonts/PalatinoLinotype-regular.fntdata"/><Relationship Id="rId13" Type="http://schemas.openxmlformats.org/officeDocument/2006/relationships/slide" Target="slides/slide6.xml"/><Relationship Id="rId57" Type="http://schemas.openxmlformats.org/officeDocument/2006/relationships/font" Target="fonts/PalatinoLinotype-boldItalic.fntdata"/><Relationship Id="rId12" Type="http://schemas.openxmlformats.org/officeDocument/2006/relationships/slide" Target="slides/slide5.xml"/><Relationship Id="rId56" Type="http://schemas.openxmlformats.org/officeDocument/2006/relationships/font" Target="fonts/PalatinoLinotype-italic.fntdata"/><Relationship Id="rId15" Type="http://schemas.openxmlformats.org/officeDocument/2006/relationships/slide" Target="slides/slide8.xml"/><Relationship Id="rId59" Type="http://schemas.openxmlformats.org/officeDocument/2006/relationships/font" Target="fonts/ProximaNovaSemibold-bold.fntdata"/><Relationship Id="rId14" Type="http://schemas.openxmlformats.org/officeDocument/2006/relationships/slide" Target="slides/slide7.xml"/><Relationship Id="rId58" Type="http://schemas.openxmlformats.org/officeDocument/2006/relationships/font" Target="fonts/ProximaNovaSemibold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710fe5ce1_2_4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35710fe5ce1_2_4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710fe5ce1_2_1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35710fe5ce1_2_14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710fe5ce1_2_15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5710fe5ce1_2_15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710fe5ce1_2_16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35710fe5ce1_2_16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710fe5ce1_2_16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g35710fe5ce1_2_16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710fe5ce1_2_19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35710fe5ce1_2_19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8966c2d1b_0_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358966c2d1b_0_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710fe5ce1_2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5710fe5ce1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5 minutos hasta aquí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710fe5ce1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5710fe5ce1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Cambiar de lugar RAG y Finetuning / training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710fe5ce1_2_22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35710fe5ce1_2_22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710fe5ce1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35710fe5ce1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710fe5ce1_2_4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35710fe5ce1_2_49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8966c2d1b_0_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358966c2d1b_0_1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710fe5ce1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5710fe5ce1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710fe5ce1_2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35710fe5ce1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Separar los pasos del query para decir cual va primero y cual después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710fe5ce1_2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5710fe5ce1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710fe5ce1_2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5710fe5ce1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710fe5ce1_2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5710fe5ce1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710fe5ce1_2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5710fe5ce1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710fe5ce1_2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35710fe5ce1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8966c2d1b_0_4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358966c2d1b_0_4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710fe5ce1_2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5710fe5ce1_2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710fe5ce1_2_5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g35710fe5ce1_2_59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710fe5ce1_2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35710fe5ce1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710fe5ce1_2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35710fe5ce1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710fe5ce1_2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5710fe5ce1_2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710fe5ce1_2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35710fe5ce1_2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710fe5ce1_2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35710fe5ce1_2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710fe5ce1_2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5710fe5ce1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710fe5ce1_2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5710fe5ce1_2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710fe5ce1_2_42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9" name="Google Shape;529;g35710fe5ce1_2_42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710fe5ce1_2_42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g35710fe5ce1_2_42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710fe5ce1_2_6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35710fe5ce1_2_66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710fe5ce1_2_9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35710fe5ce1_2_9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710fe5ce1_2_11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35710fe5ce1_2_11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710fe5ce1_2_1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35710fe5ce1_2_12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710fe5ce1_2_13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g35710fe5ce1_2_13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710fe5ce1_2_1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35710fe5ce1_2_14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ctrTitle"/>
          </p:nvPr>
        </p:nvSpPr>
        <p:spPr>
          <a:xfrm>
            <a:off x="3626746" y="1247740"/>
            <a:ext cx="177546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">
  <p:cSld name="CUSTOM_8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">
  <p:cSld name="CUSTOM_9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_Gradiente">
  <p:cSld name="CUSTOM_5_1_2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8"/>
          <p:cNvPicPr preferRelativeResize="0"/>
          <p:nvPr/>
        </p:nvPicPr>
        <p:blipFill rotWithShape="1">
          <a:blip r:embed="rId2">
            <a:alphaModFix amt="24000"/>
          </a:blip>
          <a:srcRect b="0" l="0" r="63030" t="0"/>
          <a:stretch/>
        </p:blipFill>
        <p:spPr>
          <a:xfrm>
            <a:off x="518621" y="4537355"/>
            <a:ext cx="282900" cy="1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P _2">
  <p:cSld name="CUSTOM_4_1">
    <p:bg>
      <p:bgPr>
        <a:solidFill>
          <a:srgbClr val="5AD2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63154" t="0"/>
          <a:stretch/>
        </p:blipFill>
        <p:spPr>
          <a:xfrm>
            <a:off x="518625" y="4537025"/>
            <a:ext cx="282900" cy="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3748" y="3738326"/>
            <a:ext cx="1750251" cy="14051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0"/>
          <p:cNvSpPr txBox="1"/>
          <p:nvPr>
            <p:ph type="title"/>
          </p:nvPr>
        </p:nvSpPr>
        <p:spPr>
          <a:xfrm>
            <a:off x="4068300" y="709548"/>
            <a:ext cx="4048759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4038443" y="1964463"/>
            <a:ext cx="4506595" cy="1210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1"/>
          <p:cNvSpPr txBox="1"/>
          <p:nvPr>
            <p:ph type="title"/>
          </p:nvPr>
        </p:nvSpPr>
        <p:spPr>
          <a:xfrm>
            <a:off x="4068300" y="709548"/>
            <a:ext cx="4048759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4068300" y="709548"/>
            <a:ext cx="4048759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068300" y="709548"/>
            <a:ext cx="4048759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038443" y="1964463"/>
            <a:ext cx="4506595" cy="1210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45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5.jp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6.jpg"/><Relationship Id="rId5" Type="http://schemas.openxmlformats.org/officeDocument/2006/relationships/image" Target="../media/image4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6.jp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6.jpg"/><Relationship Id="rId9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Relationship Id="rId8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6.jpg"/><Relationship Id="rId5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6.jpg"/><Relationship Id="rId5" Type="http://schemas.openxmlformats.org/officeDocument/2006/relationships/hyperlink" Target="https://arxiv.org/pdf/2312.10997" TargetMode="External"/><Relationship Id="rId6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6.jpg"/><Relationship Id="rId5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6.jpg"/><Relationship Id="rId5" Type="http://schemas.openxmlformats.org/officeDocument/2006/relationships/image" Target="../media/image60.png"/><Relationship Id="rId6" Type="http://schemas.openxmlformats.org/officeDocument/2006/relationships/hyperlink" Target="https://arxiv.org/pdf/2312.10997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6.jpg"/><Relationship Id="rId5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6.jpg"/><Relationship Id="rId5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Relationship Id="rId4" Type="http://schemas.openxmlformats.org/officeDocument/2006/relationships/image" Target="../media/image6.jpg"/><Relationship Id="rId5" Type="http://schemas.openxmlformats.org/officeDocument/2006/relationships/image" Target="../media/image57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6.jpg"/><Relationship Id="rId5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6.jpg"/><Relationship Id="rId5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Relationship Id="rId4" Type="http://schemas.openxmlformats.org/officeDocument/2006/relationships/hyperlink" Target="mailto:info@colegio-bourbaki.com" TargetMode="External"/><Relationship Id="rId5" Type="http://schemas.openxmlformats.org/officeDocument/2006/relationships/hyperlink" Target="http://www.colegio-bourbaki.com/" TargetMode="External"/><Relationship Id="rId6" Type="http://schemas.openxmlformats.org/officeDocument/2006/relationships/image" Target="../media/image59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11" Type="http://schemas.openxmlformats.org/officeDocument/2006/relationships/image" Target="../media/image16.png"/><Relationship Id="rId10" Type="http://schemas.openxmlformats.org/officeDocument/2006/relationships/image" Target="../media/image26.png"/><Relationship Id="rId12" Type="http://schemas.openxmlformats.org/officeDocument/2006/relationships/image" Target="../media/image31.png"/><Relationship Id="rId9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27.png"/><Relationship Id="rId5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9698" y="3893551"/>
            <a:ext cx="1574301" cy="124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1889850" y="1867700"/>
            <a:ext cx="53643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Resume la reseña a continuación en una palabra: </a:t>
            </a:r>
            <a:endParaRPr b="0" i="0" sz="26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"Siendo estudiante de Bourbaki, aprendo mucho y me divierto."</a:t>
            </a:r>
            <a:endParaRPr b="0" i="0" sz="1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alatino Linotype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Recuerda que no vale una respuesta humana</a:t>
            </a:r>
            <a:endParaRPr b="0" i="0" sz="1800" u="none" cap="none" strike="noStrik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alatino Linotype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¡Escribe un prompt a ChatGPT para que traiga la respuesta a la pregunta!</a:t>
            </a:r>
            <a:endParaRPr b="0" i="0" sz="1800" u="none" cap="none" strike="noStrik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2098" y="4085901"/>
            <a:ext cx="1574301" cy="124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437350" y="1645950"/>
            <a:ext cx="3546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Técnica para </a:t>
            </a: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habilitar el aprendizaje en contexto</a:t>
            </a: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donde brindamos demostraciones cuando se le solicita para impulsar el modelo a funcionar mejor.</a:t>
            </a:r>
            <a:endParaRPr b="0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Las demostraciones ayudan a </a:t>
            </a: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preparar ejemplos futuros</a:t>
            </a: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en los que queremos que el modelo genere una respuesta.</a:t>
            </a:r>
            <a:endParaRPr b="0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4954100" y="1674525"/>
            <a:ext cx="36915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Eres un asistente de IA que puede decodificar el análisis de emociones.</a:t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5AD2FF"/>
                </a:highlight>
                <a:latin typeface="Palatino Linotype"/>
                <a:ea typeface="Palatino Linotype"/>
                <a:cs typeface="Palatino Linotype"/>
                <a:sym typeface="Palatino Linotype"/>
              </a:rPr>
              <a:t>Ejemplo 1:  </a:t>
            </a:r>
            <a:endParaRPr b="1" i="0" sz="1400" u="none" cap="none" strike="noStrike">
              <a:solidFill>
                <a:srgbClr val="000000"/>
              </a:solidFill>
              <a:highlight>
                <a:srgbClr val="5AD2FF"/>
              </a:highlight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5AD2FF"/>
                </a:highlight>
                <a:latin typeface="Palatino Linotype"/>
                <a:ea typeface="Palatino Linotype"/>
                <a:cs typeface="Palatino Linotype"/>
                <a:sym typeface="Palatino Linotype"/>
              </a:rPr>
              <a:t>Esta película es genial, me divertí mucho viéndola.</a:t>
            </a:r>
            <a:endParaRPr b="1" i="0" sz="1400" u="none" cap="none" strike="noStrike">
              <a:solidFill>
                <a:srgbClr val="000000"/>
              </a:solidFill>
              <a:highlight>
                <a:srgbClr val="5AD2FF"/>
              </a:highlight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Resultado 1: Positivo - Calificación: 5</a:t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E600"/>
                </a:highlight>
                <a:latin typeface="Palatino Linotype"/>
                <a:ea typeface="Palatino Linotype"/>
                <a:cs typeface="Palatino Linotype"/>
                <a:sym typeface="Palatino Linotype"/>
              </a:rPr>
              <a:t>Ejemplo 2:  </a:t>
            </a:r>
            <a:endParaRPr b="1" i="0" sz="1400" u="none" cap="none" strike="noStrike">
              <a:solidFill>
                <a:srgbClr val="000000"/>
              </a:solidFill>
              <a:highlight>
                <a:srgbClr val="FFE600"/>
              </a:highlight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E600"/>
                </a:highlight>
                <a:latin typeface="Palatino Linotype"/>
                <a:ea typeface="Palatino Linotype"/>
                <a:cs typeface="Palatino Linotype"/>
                <a:sym typeface="Palatino Linotype"/>
              </a:rPr>
              <a:t>Nunca he visto una película peor, fue una pérdida de tiempo.</a:t>
            </a:r>
            <a:endParaRPr b="1" i="0" sz="1400" u="none" cap="none" strike="noStrike">
              <a:solidFill>
                <a:srgbClr val="000000"/>
              </a:solidFill>
              <a:highlight>
                <a:srgbClr val="FFE600"/>
              </a:highlight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Resultado 2: Negativo - Calificación: 1</a:t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530200" y="1130450"/>
            <a:ext cx="692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33333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Few Shots </a:t>
            </a:r>
            <a:endParaRPr b="0" i="0" sz="3600" u="none" cap="none" strike="noStrike">
              <a:solidFill>
                <a:srgbClr val="33333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9698" y="3893551"/>
            <a:ext cx="1574301" cy="124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2925" y="788400"/>
            <a:ext cx="3566700" cy="3566700"/>
          </a:xfrm>
          <a:prstGeom prst="roundRect">
            <a:avLst>
              <a:gd fmla="val 2983" name="adj"/>
            </a:avLst>
          </a:prstGeom>
          <a:noFill/>
          <a:ln>
            <a:noFill/>
          </a:ln>
        </p:spPr>
      </p:pic>
      <p:sp>
        <p:nvSpPr>
          <p:cNvPr id="227" name="Google Shape;227;p34"/>
          <p:cNvSpPr txBox="1"/>
          <p:nvPr/>
        </p:nvSpPr>
        <p:spPr>
          <a:xfrm>
            <a:off x="635000" y="2690650"/>
            <a:ext cx="3349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Dar una forma de pensar</a:t>
            </a:r>
            <a:endParaRPr b="1" i="0" sz="3600" u="none" cap="none" strike="noStrik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2098" y="4085901"/>
            <a:ext cx="1574301" cy="124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437350" y="1800225"/>
            <a:ext cx="27126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 basa en el principio de que los </a:t>
            </a: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problemas complejos suelen abordarse mejor dividiéndolos en partes más pequeñas y manejables.</a:t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Esto se alinea con el </a:t>
            </a: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razonamiento humano</a:t>
            </a: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: no sacamos conclusiones directamente; Consideramos diferentes aspectos y conexiones antes de formar una respuesta.</a:t>
            </a:r>
            <a:endParaRPr b="0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35" name="Google Shape;235;p35"/>
          <p:cNvGrpSpPr/>
          <p:nvPr/>
        </p:nvGrpSpPr>
        <p:grpSpPr>
          <a:xfrm>
            <a:off x="3402625" y="1241900"/>
            <a:ext cx="2634000" cy="3489425"/>
            <a:chOff x="3402625" y="1241900"/>
            <a:chExt cx="2634000" cy="3489425"/>
          </a:xfrm>
        </p:grpSpPr>
        <p:sp>
          <p:nvSpPr>
            <p:cNvPr id="236" name="Google Shape;236;p35"/>
            <p:cNvSpPr/>
            <p:nvPr/>
          </p:nvSpPr>
          <p:spPr>
            <a:xfrm>
              <a:off x="3402625" y="1876525"/>
              <a:ext cx="2634000" cy="1638900"/>
            </a:xfrm>
            <a:prstGeom prst="roundRect">
              <a:avLst>
                <a:gd fmla="val 4828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 txBox="1"/>
            <p:nvPr/>
          </p:nvSpPr>
          <p:spPr>
            <a:xfrm>
              <a:off x="3470425" y="1976125"/>
              <a:ext cx="24984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P: Roger tiene 5 pelotas de tenis. Compra 2 latas más de pelotas de tenis. Cada lata tiene 3 pelotas de tenis. ¿Cuántas pelotas de tenis tiene ahora?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R: La respuesta es 11.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P: La cafetería tenía 23 manzanas. Si usaron 20 para el almuerzo y compraron 6 más, ¿cuántas manzanas tienen?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3402625" y="3905425"/>
              <a:ext cx="2634000" cy="825900"/>
            </a:xfrm>
            <a:prstGeom prst="roundRect">
              <a:avLst>
                <a:gd fmla="val 8212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5"/>
            <p:cNvSpPr txBox="1"/>
            <p:nvPr/>
          </p:nvSpPr>
          <p:spPr>
            <a:xfrm>
              <a:off x="3470425" y="4054075"/>
              <a:ext cx="2498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R: La respuesta es 27. ❌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470425" y="3804613"/>
              <a:ext cx="881400" cy="220500"/>
            </a:xfrm>
            <a:prstGeom prst="roundRect">
              <a:avLst>
                <a:gd fmla="val 50000" name="adj"/>
              </a:avLst>
            </a:prstGeom>
            <a:solidFill>
              <a:srgbClr val="5FD83C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3470425" y="1755613"/>
              <a:ext cx="881400" cy="220500"/>
            </a:xfrm>
            <a:prstGeom prst="roundRect">
              <a:avLst>
                <a:gd fmla="val 50000" name="adj"/>
              </a:avLst>
            </a:prstGeom>
            <a:solidFill>
              <a:srgbClr val="55C2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5"/>
            <p:cNvSpPr txBox="1"/>
            <p:nvPr/>
          </p:nvSpPr>
          <p:spPr>
            <a:xfrm>
              <a:off x="3402625" y="1241900"/>
              <a:ext cx="263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Prompt</a:t>
              </a:r>
              <a:endParaRPr b="1" i="0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endParaRPr>
            </a:p>
          </p:txBody>
        </p:sp>
      </p:grpSp>
      <p:grpSp>
        <p:nvGrpSpPr>
          <p:cNvPr id="243" name="Google Shape;243;p35"/>
          <p:cNvGrpSpPr/>
          <p:nvPr/>
        </p:nvGrpSpPr>
        <p:grpSpPr>
          <a:xfrm>
            <a:off x="6289300" y="1241900"/>
            <a:ext cx="2634000" cy="3489425"/>
            <a:chOff x="6289300" y="1241900"/>
            <a:chExt cx="2634000" cy="3489425"/>
          </a:xfrm>
        </p:grpSpPr>
        <p:sp>
          <p:nvSpPr>
            <p:cNvPr id="244" name="Google Shape;244;p35"/>
            <p:cNvSpPr/>
            <p:nvPr/>
          </p:nvSpPr>
          <p:spPr>
            <a:xfrm>
              <a:off x="6289300" y="1876525"/>
              <a:ext cx="2634000" cy="1638900"/>
            </a:xfrm>
            <a:prstGeom prst="roundRect">
              <a:avLst>
                <a:gd fmla="val 4581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5"/>
            <p:cNvSpPr txBox="1"/>
            <p:nvPr/>
          </p:nvSpPr>
          <p:spPr>
            <a:xfrm>
              <a:off x="6357100" y="1976125"/>
              <a:ext cx="24984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P: Roger tiene 5 pelotas de tenis. Compra 2 latas más de pelotas de tenis. Cada lata tiene 3 pelotas de tenis. ¿Cuántas pelotas de tenis tiene ahora?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R:</a:t>
              </a: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5AD2FF"/>
                  </a:highlight>
                  <a:latin typeface="Arial"/>
                  <a:ea typeface="Arial"/>
                  <a:cs typeface="Arial"/>
                  <a:sym typeface="Arial"/>
                </a:rPr>
                <a:t> Roger empezó con 5 bolas. 2 latas de 3 pelotas de tenis cada una son 6 pelotas de tenis. 5 + 6 = 11</a:t>
              </a: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La respuesta es 11.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P: La cafetería tenía 23 manzanas. Si usaron 20 para el almuerzo y compraron 6 más, ¿cuántas manzanas tienen?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6289300" y="3905425"/>
              <a:ext cx="2634000" cy="825900"/>
            </a:xfrm>
            <a:prstGeom prst="roundRect">
              <a:avLst>
                <a:gd fmla="val 7722" name="adj"/>
              </a:avLst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5"/>
            <p:cNvSpPr txBox="1"/>
            <p:nvPr/>
          </p:nvSpPr>
          <p:spPr>
            <a:xfrm>
              <a:off x="6357100" y="4054075"/>
              <a:ext cx="2498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R: </a:t>
              </a: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5FD83C"/>
                  </a:highlight>
                  <a:latin typeface="Arial"/>
                  <a:ea typeface="Arial"/>
                  <a:cs typeface="Arial"/>
                  <a:sym typeface="Arial"/>
                </a:rPr>
                <a:t>La cafetería originalmente tenía 23 manzanas. Usaron 20 para el almuerzo. Entonces tenían 23 - 20 = 3. Compraron 6 manzanas más, por lo que tenían 3 + 6 = 9.</a:t>
              </a: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La respuesta es 9. ✔️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6357100" y="3804613"/>
              <a:ext cx="881400" cy="220500"/>
            </a:xfrm>
            <a:prstGeom prst="roundRect">
              <a:avLst>
                <a:gd fmla="val 50000" name="adj"/>
              </a:avLst>
            </a:prstGeom>
            <a:solidFill>
              <a:srgbClr val="5FD83C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6357100" y="1755613"/>
              <a:ext cx="881400" cy="220500"/>
            </a:xfrm>
            <a:prstGeom prst="roundRect">
              <a:avLst>
                <a:gd fmla="val 50000" name="adj"/>
              </a:avLst>
            </a:prstGeom>
            <a:solidFill>
              <a:srgbClr val="55C2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5"/>
            <p:cNvSpPr txBox="1"/>
            <p:nvPr/>
          </p:nvSpPr>
          <p:spPr>
            <a:xfrm>
              <a:off x="6289300" y="1241900"/>
              <a:ext cx="263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CdP / CoT Prompt</a:t>
              </a:r>
              <a:endParaRPr b="1" i="0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endParaRPr>
            </a:p>
          </p:txBody>
        </p:sp>
      </p:grpSp>
      <p:sp>
        <p:nvSpPr>
          <p:cNvPr id="251" name="Google Shape;251;p35"/>
          <p:cNvSpPr txBox="1"/>
          <p:nvPr/>
        </p:nvSpPr>
        <p:spPr>
          <a:xfrm>
            <a:off x="554625" y="764125"/>
            <a:ext cx="692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33333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Cadena de </a:t>
            </a:r>
            <a:endParaRPr b="0" i="0" sz="3600" u="none" cap="none" strike="noStrike">
              <a:solidFill>
                <a:srgbClr val="33333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33333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pensamiento</a:t>
            </a:r>
            <a:r>
              <a:rPr b="0" i="0" lang="en" sz="2400" u="none" cap="none" strike="noStrike">
                <a:solidFill>
                  <a:srgbClr val="33333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</a:t>
            </a:r>
            <a:endParaRPr b="0" i="0" sz="2400" u="none" cap="none" strike="noStrike">
              <a:solidFill>
                <a:srgbClr val="33333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4089568" y="2082612"/>
            <a:ext cx="848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RAG</a:t>
            </a:r>
            <a:endParaRPr b="0" i="0" sz="3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837" y="3155825"/>
            <a:ext cx="3514724" cy="14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9698" y="3893551"/>
            <a:ext cx="1574301" cy="124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2098" y="4085901"/>
            <a:ext cx="1574301" cy="124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437350" y="1645950"/>
            <a:ext cx="3546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Técnica para </a:t>
            </a: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habilitar el aprendizaje en contexto</a:t>
            </a: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, donde brindamos demostraciones cuando se le solicita para impulsar el modelo a funcionar mejor.</a:t>
            </a:r>
            <a:endParaRPr b="0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Las demostraciones ayudan a </a:t>
            </a: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preparar ejemplos futuros</a:t>
            </a: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en los que queremos que el modelo genere una respuesta.</a:t>
            </a:r>
            <a:endParaRPr b="0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4954100" y="1674525"/>
            <a:ext cx="36915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Eres un asistente de IA que puede decodificar el análisis de emociones.</a:t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5AD2FF"/>
                </a:highlight>
                <a:latin typeface="Palatino Linotype"/>
                <a:ea typeface="Palatino Linotype"/>
                <a:cs typeface="Palatino Linotype"/>
                <a:sym typeface="Palatino Linotype"/>
              </a:rPr>
              <a:t>Ejemplo 1:  </a:t>
            </a:r>
            <a:endParaRPr b="1" i="0" sz="1400" u="none" cap="none" strike="noStrike">
              <a:solidFill>
                <a:srgbClr val="000000"/>
              </a:solidFill>
              <a:highlight>
                <a:srgbClr val="5AD2FF"/>
              </a:highlight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5AD2FF"/>
                </a:highlight>
                <a:latin typeface="Palatino Linotype"/>
                <a:ea typeface="Palatino Linotype"/>
                <a:cs typeface="Palatino Linotype"/>
                <a:sym typeface="Palatino Linotype"/>
              </a:rPr>
              <a:t>Esta película es genial, me divertí mucho viéndola.</a:t>
            </a:r>
            <a:endParaRPr b="1" i="0" sz="1400" u="none" cap="none" strike="noStrike">
              <a:solidFill>
                <a:srgbClr val="000000"/>
              </a:solidFill>
              <a:highlight>
                <a:srgbClr val="5AD2FF"/>
              </a:highlight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Resultado 1: Positivo - Calificación: 5</a:t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E600"/>
                </a:highlight>
                <a:latin typeface="Palatino Linotype"/>
                <a:ea typeface="Palatino Linotype"/>
                <a:cs typeface="Palatino Linotype"/>
                <a:sym typeface="Palatino Linotype"/>
              </a:rPr>
              <a:t>Ejemplo 2:  </a:t>
            </a:r>
            <a:endParaRPr b="1" i="0" sz="1400" u="none" cap="none" strike="noStrike">
              <a:solidFill>
                <a:srgbClr val="000000"/>
              </a:solidFill>
              <a:highlight>
                <a:srgbClr val="FFE600"/>
              </a:highlight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E600"/>
                </a:highlight>
                <a:latin typeface="Palatino Linotype"/>
                <a:ea typeface="Palatino Linotype"/>
                <a:cs typeface="Palatino Linotype"/>
                <a:sym typeface="Palatino Linotype"/>
              </a:rPr>
              <a:t>Nunca he visto una película peor, fue una pérdida de tiempo.</a:t>
            </a:r>
            <a:endParaRPr b="1" i="0" sz="1400" u="none" cap="none" strike="noStrike">
              <a:solidFill>
                <a:srgbClr val="000000"/>
              </a:solidFill>
              <a:highlight>
                <a:srgbClr val="FFE600"/>
              </a:highlight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Resultado 2: Negativo - Calificación: 1</a:t>
            </a:r>
            <a:endParaRPr b="1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530200" y="1130450"/>
            <a:ext cx="692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33333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Few Shots </a:t>
            </a:r>
            <a:endParaRPr b="0" i="0" sz="3600" u="none" cap="none" strike="noStrike">
              <a:solidFill>
                <a:srgbClr val="33333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CED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4638075" y="2209200"/>
            <a:ext cx="38628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Spectral"/>
              <a:buChar char="-"/>
            </a:pPr>
            <a:r>
              <a:rPr b="0" i="0" lang="en" sz="13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Chatbots internos (HR, Cultura, etc.)</a:t>
            </a:r>
            <a:endParaRPr b="0" i="0" sz="13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Spectral"/>
              <a:buChar char="-"/>
            </a:pPr>
            <a:r>
              <a:rPr b="0" i="0" lang="en" sz="13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Alimentar a servicios agenticos</a:t>
            </a:r>
            <a:endParaRPr b="0" i="0" sz="13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Spectral"/>
              <a:buChar char="-"/>
            </a:pPr>
            <a:r>
              <a:rPr b="0" i="0" lang="en" sz="13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Extracción de datos legales/financieros</a:t>
            </a:r>
            <a:endParaRPr b="0" i="0" sz="13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535325" y="1785350"/>
            <a:ext cx="4142100" cy="19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¿Para qué usamos RAG? </a:t>
            </a:r>
            <a:endParaRPr b="0" i="0" sz="3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/>
          <p:nvPr/>
        </p:nvSpPr>
        <p:spPr>
          <a:xfrm>
            <a:off x="6645545" y="926242"/>
            <a:ext cx="2343900" cy="383700"/>
          </a:xfrm>
          <a:prstGeom prst="round2SameRect">
            <a:avLst>
              <a:gd fmla="val 39352" name="adj1"/>
              <a:gd fmla="val 0" name="adj2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0000" lIns="91425" spcFirstLastPara="1" rIns="91425" wrap="square" tIns="5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 A G</a:t>
            </a:r>
            <a:endParaRPr b="0" i="0" sz="1000" u="none" cap="none" strike="noStrike">
              <a:solidFill>
                <a:srgbClr val="00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1529145" y="899676"/>
            <a:ext cx="2343900" cy="383700"/>
          </a:xfrm>
          <a:prstGeom prst="round2SameRect">
            <a:avLst>
              <a:gd fmla="val 36065" name="adj1"/>
              <a:gd fmla="val 0" name="adj2"/>
            </a:avLst>
          </a:prstGeom>
          <a:solidFill>
            <a:srgbClr val="5B687D"/>
          </a:solidFill>
          <a:ln>
            <a:noFill/>
          </a:ln>
        </p:spPr>
        <p:txBody>
          <a:bodyPr anchorCtr="0" anchor="ctr" bIns="90000" lIns="91425" spcFirstLastPara="1" rIns="91425" wrap="square" tIns="5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 L M   E X T E R N A</a:t>
            </a:r>
            <a:endParaRPr b="0" i="0" sz="1000" u="none" cap="none" strike="noStrike">
              <a:solidFill>
                <a:schemeClr val="lt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225126" y="1040523"/>
            <a:ext cx="901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Técnica</a:t>
            </a:r>
            <a:endParaRPr b="0" i="0" sz="9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4066542" y="926238"/>
            <a:ext cx="2343900" cy="383700"/>
          </a:xfrm>
          <a:prstGeom prst="round2SameRect">
            <a:avLst>
              <a:gd fmla="val 36272" name="adj1"/>
              <a:gd fmla="val 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0000" lIns="91425" spcFirstLastPara="1" rIns="91425" wrap="square" tIns="5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 I N E T U N E  /  T R A I N</a:t>
            </a:r>
            <a:endParaRPr b="0" i="0" sz="800" u="none" cap="none" strike="noStrike">
              <a:solidFill>
                <a:srgbClr val="00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1559400" y="1345600"/>
            <a:ext cx="2302200" cy="925200"/>
          </a:xfrm>
          <a:prstGeom prst="round2SameRect">
            <a:avLst>
              <a:gd fmla="val 3802" name="adj1"/>
              <a:gd fmla="val 4372" name="adj2"/>
            </a:avLst>
          </a:prstGeom>
          <a:solidFill>
            <a:srgbClr val="F7F7F7"/>
          </a:solidFill>
          <a:ln>
            <a:noFill/>
          </a:ln>
        </p:spPr>
        <p:txBody>
          <a:bodyPr anchorCtr="0" anchor="t" bIns="180000" lIns="91425" spcFirstLastPara="1" rIns="91425" wrap="square" tIns="14400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Preguntas Generales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Tareas que no usen información específica o privada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129000" y="1632225"/>
            <a:ext cx="1111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¿Cuándo usar?</a:t>
            </a:r>
            <a:endParaRPr b="0" i="0" sz="9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6632865" y="1372164"/>
            <a:ext cx="2317500" cy="925200"/>
          </a:xfrm>
          <a:prstGeom prst="round2SameRect">
            <a:avLst>
              <a:gd fmla="val 5215" name="adj1"/>
              <a:gd fmla="val 4372" name="adj2"/>
            </a:avLst>
          </a:prstGeom>
          <a:solidFill>
            <a:srgbClr val="F7F7F7"/>
          </a:solidFill>
          <a:ln>
            <a:noFill/>
          </a:ln>
        </p:spPr>
        <p:txBody>
          <a:bodyPr anchorCtr="0" anchor="t" bIns="180000" lIns="91425" spcFirstLastPara="1" rIns="91425" wrap="square" tIns="14400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Data actualizada o información privada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Data dinámica (</a:t>
            </a:r>
            <a:r>
              <a:rPr b="0" i="1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online learning</a:t>
            </a: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52800" y="2768275"/>
            <a:ext cx="1111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Pros</a:t>
            </a:r>
            <a:endParaRPr b="0" i="0" sz="9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52800" y="4069437"/>
            <a:ext cx="1111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Contras</a:t>
            </a:r>
            <a:endParaRPr b="0" i="0" sz="9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9"/>
          <p:cNvSpPr/>
          <p:nvPr/>
        </p:nvSpPr>
        <p:spPr>
          <a:xfrm>
            <a:off x="4102355" y="1372163"/>
            <a:ext cx="2302200" cy="925200"/>
          </a:xfrm>
          <a:prstGeom prst="round2SameRect">
            <a:avLst>
              <a:gd fmla="val 5243" name="adj1"/>
              <a:gd fmla="val 6038" name="adj2"/>
            </a:avLst>
          </a:prstGeom>
          <a:solidFill>
            <a:srgbClr val="F7F7F7"/>
          </a:solidFill>
          <a:ln>
            <a:noFill/>
          </a:ln>
        </p:spPr>
        <p:txBody>
          <a:bodyPr anchorCtr="0" anchor="t" bIns="180000" lIns="91425" spcFirstLastPara="1" rIns="91425" wrap="square" tIns="14400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Entendimiento de un idioma de dominio específico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Tareas repetidas con contexto consistente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1551775" y="2390450"/>
            <a:ext cx="2302200" cy="1216800"/>
          </a:xfrm>
          <a:prstGeom prst="round2SameRect">
            <a:avLst>
              <a:gd fmla="val 3802" name="adj1"/>
              <a:gd fmla="val 4372" name="adj2"/>
            </a:avLst>
          </a:prstGeom>
          <a:solidFill>
            <a:srgbClr val="F7F7F7"/>
          </a:solidFill>
          <a:ln>
            <a:noFill/>
          </a:ln>
        </p:spPr>
        <p:txBody>
          <a:bodyPr anchorCtr="0" anchor="t" bIns="180000" lIns="91425" spcFirstLastPara="1" rIns="91425" wrap="square" tIns="14400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Sin setup especifico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Rápido y escalable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Barato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6625251" y="2417014"/>
            <a:ext cx="2317500" cy="1216800"/>
          </a:xfrm>
          <a:prstGeom prst="round2SameRect">
            <a:avLst>
              <a:gd fmla="val 5215" name="adj1"/>
              <a:gd fmla="val 4372" name="adj2"/>
            </a:avLst>
          </a:prstGeom>
          <a:solidFill>
            <a:srgbClr val="F7F7F7"/>
          </a:solidFill>
          <a:ln>
            <a:noFill/>
          </a:ln>
        </p:spPr>
        <p:txBody>
          <a:bodyPr anchorCtr="0" anchor="t" bIns="180000" lIns="91425" spcFirstLastPara="1" rIns="91425" wrap="square" tIns="14400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No se necesita re entrenar una LLM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Puede manejar grandes datasets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Mayor precisión en las respuestas que una LLM externa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4094753" y="2417013"/>
            <a:ext cx="2302200" cy="1216800"/>
          </a:xfrm>
          <a:prstGeom prst="round2SameRect">
            <a:avLst>
              <a:gd fmla="val 5243" name="adj1"/>
              <a:gd fmla="val 6038" name="adj2"/>
            </a:avLst>
          </a:prstGeom>
          <a:solidFill>
            <a:srgbClr val="F7F7F7"/>
          </a:solidFill>
          <a:ln>
            <a:noFill/>
          </a:ln>
        </p:spPr>
        <p:txBody>
          <a:bodyPr anchorCtr="0" anchor="t" bIns="180000" lIns="91425" spcFirstLastPara="1" rIns="91425" wrap="square" tIns="14400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Mayor precisión en las respuestas que un RAG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Mayor control sobre el modelo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39"/>
          <p:cNvSpPr/>
          <p:nvPr/>
        </p:nvSpPr>
        <p:spPr>
          <a:xfrm>
            <a:off x="1567495" y="3688839"/>
            <a:ext cx="2302200" cy="1069800"/>
          </a:xfrm>
          <a:prstGeom prst="round2SameRect">
            <a:avLst>
              <a:gd fmla="val 3802" name="adj1"/>
              <a:gd fmla="val 4372" name="adj2"/>
            </a:avLst>
          </a:prstGeom>
          <a:solidFill>
            <a:srgbClr val="F7F7F7"/>
          </a:solidFill>
          <a:ln>
            <a:noFill/>
          </a:ln>
        </p:spPr>
        <p:txBody>
          <a:bodyPr anchorCtr="0" anchor="t" bIns="180000" lIns="91425" spcFirstLastPara="1" rIns="91425" wrap="square" tIns="14400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No tiene información de dominios específicos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6640972" y="3715403"/>
            <a:ext cx="2317500" cy="1069800"/>
          </a:xfrm>
          <a:prstGeom prst="round2SameRect">
            <a:avLst>
              <a:gd fmla="val 5215" name="adj1"/>
              <a:gd fmla="val 4372" name="adj2"/>
            </a:avLst>
          </a:prstGeom>
          <a:solidFill>
            <a:srgbClr val="F7F7F7"/>
          </a:solidFill>
          <a:ln>
            <a:noFill/>
          </a:ln>
        </p:spPr>
        <p:txBody>
          <a:bodyPr anchorCtr="0" anchor="t" bIns="180000" lIns="91425" spcFirstLastPara="1" rIns="91425" wrap="square" tIns="14400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Requiere hacer un sistema de extracción de documentos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La calidad depende de la extracción de los documentos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4110473" y="3715401"/>
            <a:ext cx="2302200" cy="1069800"/>
          </a:xfrm>
          <a:prstGeom prst="round2SameRect">
            <a:avLst>
              <a:gd fmla="val 5243" name="adj1"/>
              <a:gd fmla="val 6038" name="adj2"/>
            </a:avLst>
          </a:prstGeom>
          <a:solidFill>
            <a:srgbClr val="F7F7F7"/>
          </a:solidFill>
          <a:ln>
            <a:noFill/>
          </a:ln>
        </p:spPr>
        <p:txBody>
          <a:bodyPr anchorCtr="0" anchor="t" bIns="180000" lIns="91425" spcFirstLastPara="1" rIns="91425" wrap="square" tIns="144000">
            <a:no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Costoso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Proxima Nova"/>
              <a:buChar char="-"/>
            </a:pPr>
            <a:r>
              <a:rPr b="0" i="0" lang="en" sz="9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Sigue existiendo la posibilidad de alucinaciones</a:t>
            </a:r>
            <a:endParaRPr b="0" i="0" sz="9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2791636" y="2094800"/>
            <a:ext cx="36771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RAG Prompting</a:t>
            </a:r>
            <a:endParaRPr b="0" i="0" sz="3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837" y="3155825"/>
            <a:ext cx="3514724" cy="14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9698" y="3893551"/>
            <a:ext cx="1574301" cy="124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CED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530175" y="1537463"/>
            <a:ext cx="41568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2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Embeddings Parte 1 </a:t>
            </a:r>
            <a:endParaRPr b="0" i="0" sz="22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5734950" y="4434800"/>
            <a:ext cx="3365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0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El </a:t>
            </a:r>
            <a:r>
              <a:rPr b="0" i="0" lang="en" sz="11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diagrama</a:t>
            </a:r>
            <a:r>
              <a:rPr b="0" i="0" lang="en" sz="10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 representa el modelo Word2Vec pero actualmente en sistemas productos se tienden a usar modelos basados en transformers</a:t>
            </a:r>
            <a:endParaRPr b="0" i="0" sz="10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530175" y="1134525"/>
            <a:ext cx="8322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Embeddings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4951" y="281200"/>
            <a:ext cx="3365228" cy="410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64175"/>
            <a:ext cx="5661025" cy="27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400" y="1094863"/>
            <a:ext cx="2450100" cy="2953774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24"/>
          <p:cNvPicPr preferRelativeResize="0"/>
          <p:nvPr/>
        </p:nvPicPr>
        <p:blipFill rotWithShape="1">
          <a:blip r:embed="rId5">
            <a:alphaModFix amt="90000"/>
          </a:blip>
          <a:srcRect b="0" l="0" r="0" t="0"/>
          <a:stretch/>
        </p:blipFill>
        <p:spPr>
          <a:xfrm rot="-572125">
            <a:off x="803783" y="3701515"/>
            <a:ext cx="1333806" cy="6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07645">
            <a:off x="2018600" y="3605259"/>
            <a:ext cx="163485" cy="17033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/>
        </p:nvSpPr>
        <p:spPr>
          <a:xfrm>
            <a:off x="5075900" y="1673200"/>
            <a:ext cx="2643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Charlie</a:t>
            </a:r>
            <a:endParaRPr b="1" i="0" sz="36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5075900" y="2426075"/>
            <a:ext cx="3230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Profesor @ Bourbaki</a:t>
            </a:r>
            <a:endParaRPr b="1" i="0" sz="1400" u="none" cap="none" strike="noStrike">
              <a:solidFill>
                <a:srgbClr val="E7EAEC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TL GenAI @Mercado Libre</a:t>
            </a:r>
            <a:endParaRPr b="1" i="0" sz="1400" u="none" cap="none" strike="noStrike">
              <a:solidFill>
                <a:srgbClr val="E7EAEC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Phd NLP</a:t>
            </a:r>
            <a:endParaRPr b="1" i="0" sz="1400" u="none" cap="none" strike="noStrike">
              <a:solidFill>
                <a:srgbClr val="E7EAEC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5075900" y="2135250"/>
            <a:ext cx="1593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Vargas</a:t>
            </a:r>
            <a:endParaRPr b="1" i="0" sz="22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/>
        </p:nvSpPr>
        <p:spPr>
          <a:xfrm>
            <a:off x="2791649" y="2011200"/>
            <a:ext cx="36771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Entrando en detalles</a:t>
            </a:r>
            <a:endParaRPr b="0" i="0" sz="3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1" name="Google Shape;32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837" y="3155825"/>
            <a:ext cx="3514724" cy="14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9698" y="3893551"/>
            <a:ext cx="1574301" cy="124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/>
        </p:nvSpPr>
        <p:spPr>
          <a:xfrm>
            <a:off x="530175" y="1167175"/>
            <a:ext cx="4532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101 de Embeddings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29" name="Google Shape;329;p43"/>
          <p:cNvSpPr/>
          <p:nvPr/>
        </p:nvSpPr>
        <p:spPr>
          <a:xfrm>
            <a:off x="547604" y="2295563"/>
            <a:ext cx="106800" cy="106800"/>
          </a:xfrm>
          <a:prstGeom prst="ellipse">
            <a:avLst/>
          </a:prstGeom>
          <a:solidFill>
            <a:srgbClr val="5B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730600" y="1964600"/>
            <a:ext cx="4164900" cy="27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Un embedding es un vector asociado a un texto que cumple lo siguiente: </a:t>
            </a:r>
            <a:b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</a:br>
            <a:b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b="1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“Textos similares son representados por vectores similares.” </a:t>
            </a:r>
            <a:b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</a:br>
            <a:b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Es recomendable incluir textos en distintos idiomas, esto es posible gracias a los </a:t>
            </a:r>
            <a:r>
              <a:rPr b="0" i="1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embeddings</a:t>
            </a: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 plurilingües que satisfacen: </a:t>
            </a:r>
            <a:b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</a:br>
            <a:b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b="1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“Textos similares en distintos idiomas  son representados por vectores similares.” </a:t>
            </a:r>
            <a:b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Es recomendable incluir meta-data en los vectores, por ejemplo: 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“Textos distintos con el mismo </a:t>
            </a:r>
            <a:r>
              <a:rPr b="1" i="1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timestamp</a:t>
            </a:r>
            <a:r>
              <a:rPr b="1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 son representados por vectores similares.” 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547604" y="3156426"/>
            <a:ext cx="106800" cy="106800"/>
          </a:xfrm>
          <a:prstGeom prst="ellipse">
            <a:avLst/>
          </a:prstGeom>
          <a:solidFill>
            <a:srgbClr val="EAECED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547600" y="790850"/>
            <a:ext cx="9270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Embeddings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33" name="Google Shape;33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2287" y="710550"/>
            <a:ext cx="3493863" cy="35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3"/>
          <p:cNvSpPr/>
          <p:nvPr/>
        </p:nvSpPr>
        <p:spPr>
          <a:xfrm>
            <a:off x="623804" y="4352963"/>
            <a:ext cx="106800" cy="106800"/>
          </a:xfrm>
          <a:prstGeom prst="ellipse">
            <a:avLst/>
          </a:prstGeom>
          <a:solidFill>
            <a:srgbClr val="5B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/>
        </p:nvSpPr>
        <p:spPr>
          <a:xfrm>
            <a:off x="2941800" y="606725"/>
            <a:ext cx="3260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¿Cómo funciona RAG?</a:t>
            </a:r>
            <a:endParaRPr b="0" i="0" sz="22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41" name="Google Shape;341;p44"/>
          <p:cNvSpPr/>
          <p:nvPr/>
        </p:nvSpPr>
        <p:spPr>
          <a:xfrm>
            <a:off x="3966300" y="203775"/>
            <a:ext cx="12114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Arquitectura RAG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1663" y="1271075"/>
            <a:ext cx="4740676" cy="30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/>
          <p:nvPr/>
        </p:nvSpPr>
        <p:spPr>
          <a:xfrm>
            <a:off x="2027375" y="4398960"/>
            <a:ext cx="1421400" cy="245100"/>
          </a:xfrm>
          <a:prstGeom prst="roundRect">
            <a:avLst>
              <a:gd fmla="val 50000" name="adj"/>
            </a:avLst>
          </a:prstGeom>
          <a:solidFill>
            <a:srgbClr val="5B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KNOWLEDGE BASE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3022150" y="1576150"/>
            <a:ext cx="6594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Paso 1</a:t>
            </a:r>
            <a:endParaRPr b="1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5" name="Google Shape;345;p44"/>
          <p:cNvSpPr txBox="1"/>
          <p:nvPr/>
        </p:nvSpPr>
        <p:spPr>
          <a:xfrm>
            <a:off x="4572000" y="1271075"/>
            <a:ext cx="6594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Paso 2</a:t>
            </a:r>
            <a:endParaRPr b="1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 txBox="1"/>
          <p:nvPr/>
        </p:nvSpPr>
        <p:spPr>
          <a:xfrm>
            <a:off x="883675" y="1157075"/>
            <a:ext cx="34305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Más detalles</a:t>
            </a:r>
            <a:endParaRPr b="0" i="0" sz="22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1908163" y="754125"/>
            <a:ext cx="12114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RAG RATIONALE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997825" y="3495550"/>
            <a:ext cx="15624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Chunking</a:t>
            </a:r>
            <a:endParaRPr b="0" i="0" sz="1200" u="none" cap="none" strike="noStrike">
              <a:solidFill>
                <a:srgbClr val="22222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3037100" y="3495550"/>
            <a:ext cx="15624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Embedding</a:t>
            </a:r>
            <a:endParaRPr b="0" i="0" sz="1200" u="none" cap="none" strike="noStrike">
              <a:solidFill>
                <a:srgbClr val="22222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5068988" y="3507450"/>
            <a:ext cx="15624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Vector Database</a:t>
            </a:r>
            <a:endParaRPr b="0" i="0" sz="1200" u="none" cap="none" strike="noStrike">
              <a:solidFill>
                <a:srgbClr val="22222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56" name="Google Shape;356;p45"/>
          <p:cNvSpPr txBox="1"/>
          <p:nvPr/>
        </p:nvSpPr>
        <p:spPr>
          <a:xfrm>
            <a:off x="7108250" y="3495550"/>
            <a:ext cx="15624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Distancias</a:t>
            </a:r>
            <a:endParaRPr b="0" i="0" sz="1200" u="none" cap="none" strike="noStrike">
              <a:solidFill>
                <a:srgbClr val="22222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57" name="Google Shape;357;p45"/>
          <p:cNvSpPr/>
          <p:nvPr/>
        </p:nvSpPr>
        <p:spPr>
          <a:xfrm rot="2700000">
            <a:off x="355879" y="1901152"/>
            <a:ext cx="288500" cy="290197"/>
          </a:xfrm>
          <a:prstGeom prst="roundRect">
            <a:avLst>
              <a:gd fmla="val 9261" name="adj"/>
            </a:avLst>
          </a:prstGeom>
          <a:solidFill>
            <a:srgbClr val="3483FA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5"/>
          <p:cNvSpPr/>
          <p:nvPr/>
        </p:nvSpPr>
        <p:spPr>
          <a:xfrm>
            <a:off x="3029725" y="2777525"/>
            <a:ext cx="1103100" cy="4059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5069000" y="2777525"/>
            <a:ext cx="1103100" cy="405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/>
          <p:nvPr/>
        </p:nvSpPr>
        <p:spPr>
          <a:xfrm>
            <a:off x="7108275" y="2777525"/>
            <a:ext cx="1103100" cy="405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" name="Google Shape;361;p45"/>
          <p:cNvCxnSpPr>
            <a:endCxn id="362" idx="4"/>
          </p:cNvCxnSpPr>
          <p:nvPr/>
        </p:nvCxnSpPr>
        <p:spPr>
          <a:xfrm rot="10800000">
            <a:off x="500135" y="1443213"/>
            <a:ext cx="0" cy="4122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3" name="Google Shape;363;p45"/>
          <p:cNvCxnSpPr/>
          <p:nvPr/>
        </p:nvCxnSpPr>
        <p:spPr>
          <a:xfrm rot="10800000">
            <a:off x="500125" y="2250700"/>
            <a:ext cx="0" cy="7284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45"/>
          <p:cNvCxnSpPr/>
          <p:nvPr/>
        </p:nvCxnSpPr>
        <p:spPr>
          <a:xfrm rot="10800000">
            <a:off x="500025" y="2980475"/>
            <a:ext cx="22044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45"/>
          <p:cNvSpPr/>
          <p:nvPr/>
        </p:nvSpPr>
        <p:spPr>
          <a:xfrm>
            <a:off x="990450" y="2777525"/>
            <a:ext cx="1103100" cy="405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45"/>
          <p:cNvCxnSpPr>
            <a:endCxn id="358" idx="3"/>
          </p:cNvCxnSpPr>
          <p:nvPr/>
        </p:nvCxnSpPr>
        <p:spPr>
          <a:xfrm rot="10800000">
            <a:off x="4132825" y="2980475"/>
            <a:ext cx="4896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45"/>
          <p:cNvCxnSpPr/>
          <p:nvPr/>
        </p:nvCxnSpPr>
        <p:spPr>
          <a:xfrm rot="10800000">
            <a:off x="6172100" y="2980475"/>
            <a:ext cx="4896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8" name="Google Shape;368;p45"/>
          <p:cNvGrpSpPr/>
          <p:nvPr/>
        </p:nvGrpSpPr>
        <p:grpSpPr>
          <a:xfrm>
            <a:off x="329808" y="1102560"/>
            <a:ext cx="340653" cy="340653"/>
            <a:chOff x="1387275" y="1768300"/>
            <a:chExt cx="429900" cy="429900"/>
          </a:xfrm>
        </p:grpSpPr>
        <p:sp>
          <p:nvSpPr>
            <p:cNvPr id="362" name="Google Shape;362;p45"/>
            <p:cNvSpPr/>
            <p:nvPr/>
          </p:nvSpPr>
          <p:spPr>
            <a:xfrm>
              <a:off x="1387275" y="1768300"/>
              <a:ext cx="429900" cy="4299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45"/>
            <p:cNvGrpSpPr/>
            <p:nvPr/>
          </p:nvGrpSpPr>
          <p:grpSpPr>
            <a:xfrm>
              <a:off x="1632081" y="1888671"/>
              <a:ext cx="97124" cy="188417"/>
              <a:chOff x="2589551" y="2871729"/>
              <a:chExt cx="116679" cy="226354"/>
            </a:xfrm>
          </p:grpSpPr>
          <p:cxnSp>
            <p:nvCxnSpPr>
              <p:cNvPr id="370" name="Google Shape;370;p45"/>
              <p:cNvCxnSpPr/>
              <p:nvPr/>
            </p:nvCxnSpPr>
            <p:spPr>
              <a:xfrm>
                <a:off x="2589551" y="2871729"/>
                <a:ext cx="115800" cy="12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333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1" name="Google Shape;371;p45"/>
              <p:cNvCxnSpPr/>
              <p:nvPr/>
            </p:nvCxnSpPr>
            <p:spPr>
              <a:xfrm flipH="1">
                <a:off x="2591330" y="2983183"/>
                <a:ext cx="114900" cy="11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333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72" name="Google Shape;372;p45"/>
            <p:cNvCxnSpPr/>
            <p:nvPr/>
          </p:nvCxnSpPr>
          <p:spPr>
            <a:xfrm rot="10800000">
              <a:off x="1476738" y="1985128"/>
              <a:ext cx="245700" cy="0"/>
            </a:xfrm>
            <a:prstGeom prst="straightConnector1">
              <a:avLst/>
            </a:prstGeom>
            <a:noFill/>
            <a:ln cap="flat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73" name="Google Shape;373;p45"/>
          <p:cNvGrpSpPr/>
          <p:nvPr/>
        </p:nvGrpSpPr>
        <p:grpSpPr>
          <a:xfrm>
            <a:off x="2615789" y="2882366"/>
            <a:ext cx="96392" cy="190884"/>
            <a:chOff x="2589611" y="2867487"/>
            <a:chExt cx="115800" cy="229318"/>
          </a:xfrm>
        </p:grpSpPr>
        <p:cxnSp>
          <p:nvCxnSpPr>
            <p:cNvPr id="374" name="Google Shape;374;p45"/>
            <p:cNvCxnSpPr/>
            <p:nvPr/>
          </p:nvCxnSpPr>
          <p:spPr>
            <a:xfrm>
              <a:off x="2589611" y="2867487"/>
              <a:ext cx="115800" cy="121500"/>
            </a:xfrm>
            <a:prstGeom prst="straightConnector1">
              <a:avLst/>
            </a:prstGeom>
            <a:noFill/>
            <a:ln cap="flat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5" name="Google Shape;375;p45"/>
            <p:cNvCxnSpPr/>
            <p:nvPr/>
          </p:nvCxnSpPr>
          <p:spPr>
            <a:xfrm flipH="1">
              <a:off x="2590240" y="2981905"/>
              <a:ext cx="114900" cy="114900"/>
            </a:xfrm>
            <a:prstGeom prst="straightConnector1">
              <a:avLst/>
            </a:prstGeom>
            <a:noFill/>
            <a:ln cap="flat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76" name="Google Shape;376;p45"/>
          <p:cNvGrpSpPr/>
          <p:nvPr/>
        </p:nvGrpSpPr>
        <p:grpSpPr>
          <a:xfrm>
            <a:off x="4527373" y="2882961"/>
            <a:ext cx="96392" cy="190884"/>
            <a:chOff x="2589611" y="2867487"/>
            <a:chExt cx="115800" cy="229318"/>
          </a:xfrm>
        </p:grpSpPr>
        <p:cxnSp>
          <p:nvCxnSpPr>
            <p:cNvPr id="377" name="Google Shape;377;p45"/>
            <p:cNvCxnSpPr/>
            <p:nvPr/>
          </p:nvCxnSpPr>
          <p:spPr>
            <a:xfrm>
              <a:off x="2589611" y="2867487"/>
              <a:ext cx="115800" cy="121500"/>
            </a:xfrm>
            <a:prstGeom prst="straightConnector1">
              <a:avLst/>
            </a:prstGeom>
            <a:noFill/>
            <a:ln cap="flat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45"/>
            <p:cNvCxnSpPr/>
            <p:nvPr/>
          </p:nvCxnSpPr>
          <p:spPr>
            <a:xfrm flipH="1">
              <a:off x="2590240" y="2981905"/>
              <a:ext cx="114900" cy="114900"/>
            </a:xfrm>
            <a:prstGeom prst="straightConnector1">
              <a:avLst/>
            </a:prstGeom>
            <a:noFill/>
            <a:ln cap="flat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79" name="Google Shape;379;p45"/>
          <p:cNvGrpSpPr/>
          <p:nvPr/>
        </p:nvGrpSpPr>
        <p:grpSpPr>
          <a:xfrm>
            <a:off x="6567679" y="2882961"/>
            <a:ext cx="96392" cy="190884"/>
            <a:chOff x="2589611" y="2867487"/>
            <a:chExt cx="115800" cy="229318"/>
          </a:xfrm>
        </p:grpSpPr>
        <p:cxnSp>
          <p:nvCxnSpPr>
            <p:cNvPr id="380" name="Google Shape;380;p45"/>
            <p:cNvCxnSpPr/>
            <p:nvPr/>
          </p:nvCxnSpPr>
          <p:spPr>
            <a:xfrm>
              <a:off x="2589611" y="2867487"/>
              <a:ext cx="115800" cy="121500"/>
            </a:xfrm>
            <a:prstGeom prst="straightConnector1">
              <a:avLst/>
            </a:prstGeom>
            <a:noFill/>
            <a:ln cap="flat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45"/>
            <p:cNvCxnSpPr/>
            <p:nvPr/>
          </p:nvCxnSpPr>
          <p:spPr>
            <a:xfrm flipH="1">
              <a:off x="2590240" y="2981905"/>
              <a:ext cx="114900" cy="114900"/>
            </a:xfrm>
            <a:prstGeom prst="straightConnector1">
              <a:avLst/>
            </a:prstGeom>
            <a:noFill/>
            <a:ln cap="flat" cmpd="sng" w="95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82" name="Google Shape;38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9366" y="27518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0918" y="2749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1961" y="27518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1237" y="2749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 rotWithShape="1">
          <a:blip r:embed="rId9">
            <a:alphaModFix/>
          </a:blip>
          <a:srcRect b="56423" l="10445" r="10838" t="13081"/>
          <a:stretch/>
        </p:blipFill>
        <p:spPr>
          <a:xfrm>
            <a:off x="4527375" y="754113"/>
            <a:ext cx="4299901" cy="15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CED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6"/>
          <p:cNvSpPr txBox="1"/>
          <p:nvPr/>
        </p:nvSpPr>
        <p:spPr>
          <a:xfrm>
            <a:off x="530175" y="1406463"/>
            <a:ext cx="2960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101 de Chunking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93" name="Google Shape;393;p46"/>
          <p:cNvSpPr/>
          <p:nvPr/>
        </p:nvSpPr>
        <p:spPr>
          <a:xfrm>
            <a:off x="530179" y="3015851"/>
            <a:ext cx="106800" cy="106800"/>
          </a:xfrm>
          <a:prstGeom prst="ellipse">
            <a:avLst/>
          </a:prstGeom>
          <a:solidFill>
            <a:srgbClr val="5B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798800" y="2331713"/>
            <a:ext cx="39600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3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Buenos chunks vs Malos Chunks:</a:t>
            </a:r>
            <a:endParaRPr b="1" i="0" sz="13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D9EAD3"/>
                </a:highlight>
                <a:latin typeface="Spectral"/>
                <a:ea typeface="Spectral"/>
                <a:cs typeface="Spectral"/>
                <a:sym typeface="Spectral"/>
              </a:rPr>
              <a:t>✓ Correcto</a:t>
            </a:r>
            <a:endParaRPr b="1" i="0" sz="1200" u="none" cap="none" strike="noStrike">
              <a:solidFill>
                <a:srgbClr val="333333"/>
              </a:solidFill>
              <a:highlight>
                <a:srgbClr val="D9EAD3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"En BBVA tenemos a la disposición los productos de captación, crédito, inversión, entre otros."</a:t>
            </a:r>
            <a:endParaRPr b="0" i="0" sz="11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4CCCC"/>
                </a:highlight>
                <a:latin typeface="Spectral"/>
                <a:ea typeface="Spectral"/>
                <a:cs typeface="Spectral"/>
                <a:sym typeface="Spectral"/>
              </a:rPr>
              <a:t>✗ Muy pequeño</a:t>
            </a:r>
            <a:endParaRPr b="1" i="0" sz="1200" u="none" cap="none" strike="noStrike">
              <a:solidFill>
                <a:srgbClr val="333333"/>
              </a:solidFill>
              <a:highlight>
                <a:srgbClr val="F4CCCC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"En BBVA"</a:t>
            </a:r>
            <a:endParaRPr b="0" i="0" sz="11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"Tenemos a la disposición"</a:t>
            </a:r>
            <a:endParaRPr b="0" i="0" sz="11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highlight>
                  <a:srgbClr val="F4CCCC"/>
                </a:highlight>
                <a:latin typeface="Spectral"/>
                <a:ea typeface="Spectral"/>
                <a:cs typeface="Spectral"/>
                <a:sym typeface="Spectral"/>
              </a:rPr>
              <a:t>✗ Muy grande</a:t>
            </a:r>
            <a:endParaRPr b="1" i="0" sz="1200" u="none" cap="none" strike="noStrike">
              <a:solidFill>
                <a:srgbClr val="333333"/>
              </a:solidFill>
              <a:highlight>
                <a:srgbClr val="F4CCCC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[Documento completo de 50 páginas detallando cada producto]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95" name="Google Shape;39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3125" y="1036200"/>
            <a:ext cx="4002248" cy="30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/>
          <p:nvPr/>
        </p:nvSpPr>
        <p:spPr>
          <a:xfrm>
            <a:off x="530175" y="1030138"/>
            <a:ext cx="7044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Chunking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7"/>
          <p:cNvSpPr txBox="1"/>
          <p:nvPr/>
        </p:nvSpPr>
        <p:spPr>
          <a:xfrm>
            <a:off x="530175" y="1130450"/>
            <a:ext cx="48054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Bases de datos vectoriales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03" name="Google Shape;403;p47"/>
          <p:cNvSpPr/>
          <p:nvPr/>
        </p:nvSpPr>
        <p:spPr>
          <a:xfrm>
            <a:off x="530179" y="2292551"/>
            <a:ext cx="106800" cy="106800"/>
          </a:xfrm>
          <a:prstGeom prst="ellipse">
            <a:avLst/>
          </a:prstGeom>
          <a:solidFill>
            <a:srgbClr val="5B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750075" y="1989463"/>
            <a:ext cx="39600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Usos: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0480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pectral"/>
              <a:buChar char="-"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Guardan todos los embeddings de los chunks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0480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pectral"/>
              <a:buChar char="-"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Proveen la capacidad de búsquedas rápidas y precisas sobre los embeddings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0480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pectral"/>
              <a:buChar char="-"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Pueden escalar a millones de documentos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5" name="Google Shape;405;p47"/>
          <p:cNvSpPr txBox="1"/>
          <p:nvPr/>
        </p:nvSpPr>
        <p:spPr>
          <a:xfrm>
            <a:off x="752900" y="2995063"/>
            <a:ext cx="39195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Pro tip:</a:t>
            </a:r>
            <a:endParaRPr b="1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No te olvides de los metadatos de tus chunks: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{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id: 1,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embedding: [0.2, -0.8, 0.4….],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texto: “En BBVA ofrecemos los siguientes… ”,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resumen: false,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metadata: {}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}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6" name="Google Shape;406;p47"/>
          <p:cNvSpPr/>
          <p:nvPr/>
        </p:nvSpPr>
        <p:spPr>
          <a:xfrm>
            <a:off x="530175" y="754125"/>
            <a:ext cx="9270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VectorDB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07" name="Google Shape;40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5575" y="1417399"/>
            <a:ext cx="3542925" cy="28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 txBox="1"/>
          <p:nvPr/>
        </p:nvSpPr>
        <p:spPr>
          <a:xfrm>
            <a:off x="5492588" y="4332013"/>
            <a:ext cx="32289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En este diagrama, los documentos de la esquina superior derecha son vectores similares entre ellos</a:t>
            </a:r>
            <a:endParaRPr b="0" i="0" sz="9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848950" y="637825"/>
            <a:ext cx="3446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¿Cómo evaluar RAG?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7807900" y="4158050"/>
            <a:ext cx="1227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Retrieval-Augmented Generation for Large Language Models: A Survey (</a:t>
            </a:r>
            <a:r>
              <a:rPr b="0" i="0" lang="en" sz="600" u="sng" cap="none" strike="noStrike">
                <a:solidFill>
                  <a:schemeClr val="hlink"/>
                </a:solidFill>
                <a:latin typeface="Roboto Mono Light"/>
                <a:ea typeface="Roboto Mono Light"/>
                <a:cs typeface="Roboto Mono Light"/>
                <a:sym typeface="Roboto Mono Light"/>
                <a:hlinkClick r:id="rId5"/>
              </a:rPr>
              <a:t>https://arxiv.org/pdf/2312.10997</a:t>
            </a:r>
            <a:r>
              <a:rPr b="0" i="0" lang="en" sz="600" u="none" cap="none" strike="noStrik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)</a:t>
            </a:r>
            <a:endParaRPr b="0" i="0" sz="1300" u="none" cap="none" strike="noStrike">
              <a:solidFill>
                <a:srgbClr val="00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16" name="Google Shape;416;p48"/>
          <p:cNvSpPr/>
          <p:nvPr/>
        </p:nvSpPr>
        <p:spPr>
          <a:xfrm>
            <a:off x="3931225" y="261525"/>
            <a:ext cx="12816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Evaluando RAG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17" name="Google Shape;41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2138" y="1090925"/>
            <a:ext cx="4759726" cy="349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9"/>
          <p:cNvSpPr txBox="1"/>
          <p:nvPr/>
        </p:nvSpPr>
        <p:spPr>
          <a:xfrm>
            <a:off x="530175" y="1002913"/>
            <a:ext cx="48054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¿Porqué mejorar RAG?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24" name="Google Shape;424;p49"/>
          <p:cNvSpPr/>
          <p:nvPr/>
        </p:nvSpPr>
        <p:spPr>
          <a:xfrm>
            <a:off x="530175" y="626588"/>
            <a:ext cx="9270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RAG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25" name="Google Shape;42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3500" y="1496988"/>
            <a:ext cx="5217009" cy="349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 txBox="1"/>
          <p:nvPr/>
        </p:nvSpPr>
        <p:spPr>
          <a:xfrm>
            <a:off x="2739449" y="2011200"/>
            <a:ext cx="3781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Mejorando RAG</a:t>
            </a:r>
            <a:endParaRPr b="0" i="0" sz="3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837" y="3155825"/>
            <a:ext cx="3514724" cy="14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9698" y="3893551"/>
            <a:ext cx="1574301" cy="124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1"/>
          <p:cNvSpPr txBox="1"/>
          <p:nvPr/>
        </p:nvSpPr>
        <p:spPr>
          <a:xfrm>
            <a:off x="530175" y="1002913"/>
            <a:ext cx="48054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¿Por qué mejorar RAG?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530175" y="626588"/>
            <a:ext cx="9270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RAG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1" name="Google Shape;441;p51"/>
          <p:cNvSpPr txBox="1"/>
          <p:nvPr/>
        </p:nvSpPr>
        <p:spPr>
          <a:xfrm>
            <a:off x="750075" y="1760875"/>
            <a:ext cx="6165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Pregunta:</a:t>
            </a: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 ¿Cómo puedo modificar el nombre de mi apartado colegiatura?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2" name="Google Shape;442;p51"/>
          <p:cNvSpPr txBox="1"/>
          <p:nvPr/>
        </p:nvSpPr>
        <p:spPr>
          <a:xfrm>
            <a:off x="750075" y="2558875"/>
            <a:ext cx="61650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Para modificar el nombre de un apartado, ingresa al área de apartados, selecciona el apartado que desees modificar y presiona el botón de Editar. En esa pantalla puedes modificar el nombre.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3" name="Google Shape;443;p51"/>
          <p:cNvSpPr txBox="1"/>
          <p:nvPr/>
        </p:nvSpPr>
        <p:spPr>
          <a:xfrm>
            <a:off x="750075" y="3659875"/>
            <a:ext cx="61650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Para modificar el nombre de un apartado, por favor abre tu aplicación BBVA e inicia sesión con tus accesos. Posteriormente selecciona la cuenta en la que deseas modificar los apartados en  la sección de "Inicio" y presiona sobre el botón de "Ver apartados". Por favor identifica el apartado de "Colegiatura" y presiona sobre el. Encontrarás una nueva ventana con el botón de "Editar" y ahí podrás modificar el nombre.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4" name="Google Shape;444;p51"/>
          <p:cNvSpPr txBox="1"/>
          <p:nvPr/>
        </p:nvSpPr>
        <p:spPr>
          <a:xfrm>
            <a:off x="750075" y="2249238"/>
            <a:ext cx="39195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Naïve RAG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5" name="Google Shape;445;p51"/>
          <p:cNvSpPr txBox="1"/>
          <p:nvPr/>
        </p:nvSpPr>
        <p:spPr>
          <a:xfrm>
            <a:off x="750075" y="3324888"/>
            <a:ext cx="39195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Modular RAG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/>
        </p:nvSpPr>
        <p:spPr>
          <a:xfrm>
            <a:off x="3166724" y="2103825"/>
            <a:ext cx="3781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Prompting</a:t>
            </a:r>
            <a:endParaRPr b="0" i="0" sz="3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6" name="Google Shape;11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837" y="3155825"/>
            <a:ext cx="3514724" cy="14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9698" y="3893551"/>
            <a:ext cx="1574301" cy="124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2"/>
          <p:cNvSpPr txBox="1"/>
          <p:nvPr/>
        </p:nvSpPr>
        <p:spPr>
          <a:xfrm>
            <a:off x="3452850" y="637825"/>
            <a:ext cx="2238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Tipos de RAG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52" name="Google Shape;45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9250" y="1090925"/>
            <a:ext cx="5905501" cy="35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2"/>
          <p:cNvSpPr txBox="1"/>
          <p:nvPr/>
        </p:nvSpPr>
        <p:spPr>
          <a:xfrm>
            <a:off x="7807900" y="4158050"/>
            <a:ext cx="1227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Retrieval-Augmented Generation for Large Language Models: A Survey (</a:t>
            </a:r>
            <a:r>
              <a:rPr b="0" i="0" lang="en" sz="600" u="sng" cap="none" strike="noStrike">
                <a:solidFill>
                  <a:schemeClr val="hlink"/>
                </a:solidFill>
                <a:latin typeface="Roboto Mono Light"/>
                <a:ea typeface="Roboto Mono Light"/>
                <a:cs typeface="Roboto Mono Light"/>
                <a:sym typeface="Roboto Mono Light"/>
                <a:hlinkClick r:id="rId6"/>
              </a:rPr>
              <a:t>https://arxiv.org/pdf/2312.10997</a:t>
            </a:r>
            <a:r>
              <a:rPr b="0" i="0" lang="en" sz="600" u="none" cap="none" strike="noStrike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)</a:t>
            </a:r>
            <a:endParaRPr b="0" i="0" sz="1300" u="none" cap="none" strike="noStrike">
              <a:solidFill>
                <a:srgbClr val="00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54" name="Google Shape;454;p52"/>
          <p:cNvSpPr/>
          <p:nvPr/>
        </p:nvSpPr>
        <p:spPr>
          <a:xfrm>
            <a:off x="4108500" y="261513"/>
            <a:ext cx="9270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Tipos de RAG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3"/>
          <p:cNvSpPr txBox="1"/>
          <p:nvPr/>
        </p:nvSpPr>
        <p:spPr>
          <a:xfrm>
            <a:off x="3490650" y="732125"/>
            <a:ext cx="2162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RAG en 2025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61" name="Google Shape;461;p53"/>
          <p:cNvSpPr/>
          <p:nvPr/>
        </p:nvSpPr>
        <p:spPr>
          <a:xfrm>
            <a:off x="4152150" y="355800"/>
            <a:ext cx="8397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RAG 2025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62" name="Google Shape;46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963" y="1286674"/>
            <a:ext cx="8636068" cy="306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4"/>
          <p:cNvSpPr txBox="1"/>
          <p:nvPr/>
        </p:nvSpPr>
        <p:spPr>
          <a:xfrm>
            <a:off x="926475" y="561625"/>
            <a:ext cx="72909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Lo mejor sin tanta complejidad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69" name="Google Shape;469;p54"/>
          <p:cNvSpPr/>
          <p:nvPr/>
        </p:nvSpPr>
        <p:spPr>
          <a:xfrm>
            <a:off x="4108500" y="185313"/>
            <a:ext cx="9270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RAG 2025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70" name="Google Shape;47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2875" y="985625"/>
            <a:ext cx="6598249" cy="401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5"/>
          <p:cNvSpPr txBox="1"/>
          <p:nvPr/>
        </p:nvSpPr>
        <p:spPr>
          <a:xfrm>
            <a:off x="2526000" y="637825"/>
            <a:ext cx="439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¿Qué tanto mejoramos?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77" name="Google Shape;477;p55"/>
          <p:cNvSpPr/>
          <p:nvPr/>
        </p:nvSpPr>
        <p:spPr>
          <a:xfrm>
            <a:off x="3931225" y="261525"/>
            <a:ext cx="12816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Evaluando RAG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78" name="Google Shape;47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50" y="1368900"/>
            <a:ext cx="4323550" cy="270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1368900"/>
            <a:ext cx="4323550" cy="270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9878" y="1294350"/>
            <a:ext cx="778450" cy="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328" y="1294350"/>
            <a:ext cx="778450" cy="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1603" y="3901125"/>
            <a:ext cx="778450" cy="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8428" y="3901125"/>
            <a:ext cx="778450" cy="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58950" y="3924725"/>
            <a:ext cx="778450" cy="1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46800" y="3924725"/>
            <a:ext cx="778450" cy="1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5"/>
          <p:cNvSpPr txBox="1"/>
          <p:nvPr/>
        </p:nvSpPr>
        <p:spPr>
          <a:xfrm>
            <a:off x="1089574" y="3929625"/>
            <a:ext cx="6873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Naive RAG</a:t>
            </a:r>
            <a:endParaRPr b="0" i="0" sz="9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7" name="Google Shape;487;p55"/>
          <p:cNvSpPr txBox="1"/>
          <p:nvPr/>
        </p:nvSpPr>
        <p:spPr>
          <a:xfrm>
            <a:off x="2948775" y="3929625"/>
            <a:ext cx="884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Modular RAG</a:t>
            </a:r>
            <a:endParaRPr b="0" i="0" sz="9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8" name="Google Shape;488;p55"/>
          <p:cNvSpPr txBox="1"/>
          <p:nvPr/>
        </p:nvSpPr>
        <p:spPr>
          <a:xfrm>
            <a:off x="5617149" y="3929625"/>
            <a:ext cx="6873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Naive RAG</a:t>
            </a:r>
            <a:endParaRPr b="0" i="0" sz="9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9" name="Google Shape;489;p55"/>
          <p:cNvSpPr txBox="1"/>
          <p:nvPr/>
        </p:nvSpPr>
        <p:spPr>
          <a:xfrm>
            <a:off x="7476350" y="3929625"/>
            <a:ext cx="884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Modular RAG</a:t>
            </a:r>
            <a:endParaRPr b="0" i="0" sz="9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CED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56"/>
          <p:cNvCxnSpPr>
            <a:stCxn id="496" idx="4"/>
            <a:endCxn id="497" idx="0"/>
          </p:cNvCxnSpPr>
          <p:nvPr/>
        </p:nvCxnSpPr>
        <p:spPr>
          <a:xfrm>
            <a:off x="4823704" y="1060850"/>
            <a:ext cx="0" cy="293790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98" name="Google Shape;498;p56"/>
          <p:cNvSpPr txBox="1"/>
          <p:nvPr/>
        </p:nvSpPr>
        <p:spPr>
          <a:xfrm>
            <a:off x="918225" y="931000"/>
            <a:ext cx="36363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Chunking Semántico + Preprocesamiento Agéntico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99" name="Google Shape;499;p56"/>
          <p:cNvSpPr txBox="1"/>
          <p:nvPr/>
        </p:nvSpPr>
        <p:spPr>
          <a:xfrm>
            <a:off x="918226" y="2134250"/>
            <a:ext cx="36363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1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El preprocesamiento agéntico reescribe el texto del documento con la finalidad de hacer las oraciones lo más entendibles posibles para un LLM, proporcionar información extra al documento.</a:t>
            </a:r>
            <a:endParaRPr b="0" i="0" sz="11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1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Chunking semántico para separar el texto:</a:t>
            </a:r>
            <a:endParaRPr b="0" i="0" sz="11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2984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pectral"/>
              <a:buChar char="-"/>
            </a:pPr>
            <a:r>
              <a:rPr b="0" i="0" lang="en" sz="11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Distribuciones de tópicos</a:t>
            </a:r>
            <a:endParaRPr b="0" i="0" sz="11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2984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pectral"/>
              <a:buChar char="-"/>
            </a:pPr>
            <a:r>
              <a:rPr b="0" i="0" lang="en" sz="11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Similitud del coseno sobre encajes en las oraciones</a:t>
            </a:r>
            <a:endParaRPr b="0" i="0" sz="11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0" name="Google Shape;500;p56"/>
          <p:cNvSpPr txBox="1"/>
          <p:nvPr/>
        </p:nvSpPr>
        <p:spPr>
          <a:xfrm>
            <a:off x="5108524" y="913550"/>
            <a:ext cx="36363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Minimizar el riesgo a ideas cortadas</a:t>
            </a:r>
            <a:endParaRPr b="0" i="0" sz="12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01" name="Google Shape;501;p56"/>
          <p:cNvSpPr txBox="1"/>
          <p:nvPr/>
        </p:nvSpPr>
        <p:spPr>
          <a:xfrm>
            <a:off x="5107200" y="1707900"/>
            <a:ext cx="36363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Remover el problema de las proposiciones </a:t>
            </a:r>
            <a:endParaRPr b="0" i="0" sz="11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02" name="Google Shape;502;p56"/>
          <p:cNvSpPr txBox="1"/>
          <p:nvPr/>
        </p:nvSpPr>
        <p:spPr>
          <a:xfrm>
            <a:off x="5112775" y="2492275"/>
            <a:ext cx="36363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1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Proveer contexto del origen del documento</a:t>
            </a:r>
            <a:endParaRPr b="0" i="0" sz="11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03" name="Google Shape;503;p56"/>
          <p:cNvSpPr txBox="1"/>
          <p:nvPr/>
        </p:nvSpPr>
        <p:spPr>
          <a:xfrm>
            <a:off x="5107208" y="3227954"/>
            <a:ext cx="3379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Agregar metadatos</a:t>
            </a:r>
            <a:endParaRPr b="0" i="0" sz="12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04" name="Google Shape;504;p56"/>
          <p:cNvSpPr/>
          <p:nvPr/>
        </p:nvSpPr>
        <p:spPr>
          <a:xfrm>
            <a:off x="4771650" y="1748400"/>
            <a:ext cx="106800" cy="106800"/>
          </a:xfrm>
          <a:prstGeom prst="ellipse">
            <a:avLst/>
          </a:prstGeom>
          <a:solidFill>
            <a:srgbClr val="5B68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6"/>
          <p:cNvSpPr/>
          <p:nvPr/>
        </p:nvSpPr>
        <p:spPr>
          <a:xfrm>
            <a:off x="4770304" y="954050"/>
            <a:ext cx="106800" cy="10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6"/>
          <p:cNvSpPr/>
          <p:nvPr/>
        </p:nvSpPr>
        <p:spPr>
          <a:xfrm>
            <a:off x="4770304" y="2542750"/>
            <a:ext cx="106800" cy="10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4770304" y="3268438"/>
            <a:ext cx="106800" cy="10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6"/>
          <p:cNvSpPr txBox="1"/>
          <p:nvPr/>
        </p:nvSpPr>
        <p:spPr>
          <a:xfrm>
            <a:off x="5112783" y="3958266"/>
            <a:ext cx="3379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Crear resumenes</a:t>
            </a:r>
            <a:endParaRPr b="0" i="0" sz="12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97" name="Google Shape;497;p56"/>
          <p:cNvSpPr/>
          <p:nvPr/>
        </p:nvSpPr>
        <p:spPr>
          <a:xfrm>
            <a:off x="4770304" y="3998763"/>
            <a:ext cx="106800" cy="10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6"/>
          <p:cNvSpPr/>
          <p:nvPr/>
        </p:nvSpPr>
        <p:spPr>
          <a:xfrm>
            <a:off x="894525" y="554663"/>
            <a:ext cx="7044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Chunking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7"/>
          <p:cNvSpPr txBox="1"/>
          <p:nvPr/>
        </p:nvSpPr>
        <p:spPr>
          <a:xfrm>
            <a:off x="530175" y="1460113"/>
            <a:ext cx="48054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Dominios de Conocimiento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5" name="Google Shape;515;p57"/>
          <p:cNvSpPr txBox="1"/>
          <p:nvPr/>
        </p:nvSpPr>
        <p:spPr>
          <a:xfrm>
            <a:off x="750075" y="2453363"/>
            <a:ext cx="39600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Usos: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0480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pectral"/>
              <a:buChar char="-"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Facilitan la extracción de información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0480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pectral"/>
              <a:buChar char="-"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Ordenan la base de datos vectorial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04800" lvl="0" marL="45720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Spectral"/>
              <a:buChar char="-"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Proveen relevancia contextual a la pregunta</a:t>
            </a:r>
            <a:endParaRPr b="0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6" name="Google Shape;516;p57"/>
          <p:cNvSpPr txBox="1"/>
          <p:nvPr/>
        </p:nvSpPr>
        <p:spPr>
          <a:xfrm>
            <a:off x="752900" y="3320413"/>
            <a:ext cx="3919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91425" wrap="square" tIns="18000">
            <a:spAutoFit/>
          </a:bodyPr>
          <a:lstStyle/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Pro tip:</a:t>
            </a:r>
            <a:endParaRPr b="1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Spectral"/>
                <a:ea typeface="Spectral"/>
                <a:cs typeface="Spectral"/>
                <a:sym typeface="Spectral"/>
              </a:rPr>
              <a:t>Mientras más específicos sean los dominios de conocimiento, mejor.</a:t>
            </a:r>
            <a:endParaRPr b="1" i="0" sz="1200" u="none" cap="none" strike="noStrike">
              <a:solidFill>
                <a:srgbClr val="33333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7" name="Google Shape;517;p57"/>
          <p:cNvSpPr/>
          <p:nvPr/>
        </p:nvSpPr>
        <p:spPr>
          <a:xfrm>
            <a:off x="530175" y="1083788"/>
            <a:ext cx="9270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Dominios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518" name="Google Shape;518;p57" title="Bourbaki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1775" y="152400"/>
            <a:ext cx="33508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8"/>
          <p:cNvSpPr txBox="1"/>
          <p:nvPr/>
        </p:nvSpPr>
        <p:spPr>
          <a:xfrm>
            <a:off x="530175" y="1002913"/>
            <a:ext cx="48054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Meta dominio / Router</a:t>
            </a:r>
            <a:endParaRPr b="0" i="0" sz="24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5" name="Google Shape;525;p58"/>
          <p:cNvSpPr/>
          <p:nvPr/>
        </p:nvSpPr>
        <p:spPr>
          <a:xfrm>
            <a:off x="530175" y="626588"/>
            <a:ext cx="927000" cy="231900"/>
          </a:xfrm>
          <a:prstGeom prst="roundRect">
            <a:avLst>
              <a:gd fmla="val 50000" name="adj"/>
            </a:avLst>
          </a:prstGeom>
          <a:solidFill>
            <a:srgbClr val="D6C2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rgbClr val="33333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Dominios</a:t>
            </a:r>
            <a:endParaRPr b="0" i="0" sz="700" u="none" cap="none" strike="noStrike">
              <a:solidFill>
                <a:srgbClr val="33333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526" name="Google Shape;52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5825" y="1482825"/>
            <a:ext cx="7152351" cy="34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9"/>
          <p:cNvSpPr txBox="1"/>
          <p:nvPr/>
        </p:nvSpPr>
        <p:spPr>
          <a:xfrm>
            <a:off x="2739449" y="2011200"/>
            <a:ext cx="37815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Seguridad y Privacidad</a:t>
            </a:r>
            <a:endParaRPr b="0" i="0" sz="3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3" name="Google Shape;53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837" y="3155825"/>
            <a:ext cx="3514724" cy="14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9698" y="3893551"/>
            <a:ext cx="1574301" cy="124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0"/>
          <p:cNvSpPr txBox="1"/>
          <p:nvPr/>
        </p:nvSpPr>
        <p:spPr>
          <a:xfrm>
            <a:off x="794003" y="2672546"/>
            <a:ext cx="1939289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6984" lvl="0" marL="127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info@colegio-bourbaki.com</a:t>
            </a: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www.colegio-bourbaki.com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0"/>
          <p:cNvSpPr txBox="1"/>
          <p:nvPr>
            <p:ph type="title"/>
          </p:nvPr>
        </p:nvSpPr>
        <p:spPr>
          <a:xfrm>
            <a:off x="958682" y="2035229"/>
            <a:ext cx="1610360" cy="42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600">
                <a:solidFill>
                  <a:srgbClr val="FFAB40"/>
                </a:solidFill>
                <a:latin typeface="Courier New"/>
                <a:ea typeface="Courier New"/>
                <a:cs typeface="Courier New"/>
                <a:sym typeface="Courier New"/>
              </a:rPr>
              <a:t>Contacto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2" name="Google Shape;542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2754" y="3096524"/>
            <a:ext cx="130362" cy="1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0382" y="2897618"/>
            <a:ext cx="155115" cy="12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0282" y="2671850"/>
            <a:ext cx="135313" cy="135328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0"/>
          <p:cNvSpPr txBox="1"/>
          <p:nvPr/>
        </p:nvSpPr>
        <p:spPr>
          <a:xfrm>
            <a:off x="6317487" y="2035229"/>
            <a:ext cx="2227580" cy="1212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689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FFAB40"/>
                </a:solidFill>
                <a:latin typeface="Courier New"/>
                <a:ea typeface="Courier New"/>
                <a:cs typeface="Courier New"/>
                <a:sym typeface="Courier New"/>
              </a:rPr>
              <a:t>Redes</a:t>
            </a:r>
            <a:endParaRPr b="0" i="0" sz="2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5080" rtl="0" algn="l">
              <a:lnSpc>
                <a:spcPct val="114599"/>
              </a:lnSpc>
              <a:spcBef>
                <a:spcPts val="127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ColegiodeMatematicasBourbaki DeBourbaki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escuela-bourbaki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9698" y="3893551"/>
            <a:ext cx="1574301" cy="124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75" y="2022450"/>
            <a:ext cx="859174" cy="8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/>
        </p:nvSpPr>
        <p:spPr>
          <a:xfrm>
            <a:off x="509000" y="812200"/>
            <a:ext cx="692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¿Qué es </a:t>
            </a:r>
            <a:r>
              <a:rPr b="1" i="0" lang="en" sz="28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Gen AI</a:t>
            </a:r>
            <a:r>
              <a:rPr b="0" i="0" lang="en" sz="28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0" i="0" sz="1600" u="none" cap="none" strike="noStrike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5" name="Google Shape;12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8450" y="2022450"/>
            <a:ext cx="859174" cy="85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5700" y="1679550"/>
            <a:ext cx="294900" cy="2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1350" y="2425375"/>
            <a:ext cx="376774" cy="37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4125" y="2686000"/>
            <a:ext cx="294900" cy="2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7850" y="1679550"/>
            <a:ext cx="294900" cy="2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90799" y="3111175"/>
            <a:ext cx="294900" cy="2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4143975" y="2321743"/>
            <a:ext cx="294900" cy="29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96626" y="2358149"/>
            <a:ext cx="189600" cy="18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/>
          <p:nvPr/>
        </p:nvSpPr>
        <p:spPr>
          <a:xfrm>
            <a:off x="2902000" y="2214288"/>
            <a:ext cx="702900" cy="47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5211825" y="2231425"/>
            <a:ext cx="702900" cy="47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4637" y="2242525"/>
            <a:ext cx="444159" cy="4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5778" y="2184358"/>
            <a:ext cx="567471" cy="53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54725" y="2259656"/>
            <a:ext cx="444159" cy="4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20164" y="2243425"/>
            <a:ext cx="444159" cy="4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90254" y="2243426"/>
            <a:ext cx="444159" cy="4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1009138" y="3445075"/>
            <a:ext cx="105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Datos de</a:t>
            </a:r>
            <a:r>
              <a:rPr b="0" i="0" lang="en" sz="1200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entrada</a:t>
            </a:r>
            <a:endParaRPr b="0" i="0" sz="120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3879463" y="2881625"/>
            <a:ext cx="105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Modelo de inteligencia artificial generativa</a:t>
            </a:r>
            <a:endParaRPr b="0" i="0" sz="1400" u="none" cap="none" strike="noStrike">
              <a:solidFill>
                <a:srgbClr val="E7EAEC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(Gen AI)</a:t>
            </a:r>
            <a:endParaRPr b="1" i="0" sz="120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6880600" y="2767848"/>
            <a:ext cx="105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Datos de salida</a:t>
            </a:r>
            <a:endParaRPr b="0" i="0" sz="120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3" name="Google Shape;143;p26"/>
          <p:cNvCxnSpPr>
            <a:endCxn id="123" idx="0"/>
          </p:cNvCxnSpPr>
          <p:nvPr/>
        </p:nvCxnSpPr>
        <p:spPr>
          <a:xfrm flipH="1">
            <a:off x="4408362" y="918450"/>
            <a:ext cx="1713600" cy="1104000"/>
          </a:xfrm>
          <a:prstGeom prst="curvedConnector2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" name="Google Shape;144;p26"/>
          <p:cNvSpPr txBox="1"/>
          <p:nvPr/>
        </p:nvSpPr>
        <p:spPr>
          <a:xfrm>
            <a:off x="5876838" y="1107098"/>
            <a:ext cx="10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Usuario</a:t>
            </a:r>
            <a:endParaRPr b="0" i="0" sz="1400" u="none" cap="none" strike="noStrike">
              <a:solidFill>
                <a:srgbClr val="E7EAEC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186838" y="795055"/>
            <a:ext cx="105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Pedido del usuario</a:t>
            </a:r>
            <a:endParaRPr b="0" i="0" sz="120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6121950" y="594025"/>
            <a:ext cx="5676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6301075" y="763775"/>
            <a:ext cx="95400" cy="154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6453475" y="763775"/>
            <a:ext cx="95400" cy="154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9698" y="3893551"/>
            <a:ext cx="1574301" cy="124994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509000" y="812200"/>
            <a:ext cx="692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¿Cómo funciona?</a:t>
            </a:r>
            <a:endParaRPr b="0" i="0" sz="1600" u="none" cap="none" strike="noStrike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2763" y="2332125"/>
            <a:ext cx="859174" cy="85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4207962" y="2631418"/>
            <a:ext cx="294900" cy="29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0613" y="2667824"/>
            <a:ext cx="189600" cy="18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3943450" y="3191300"/>
            <a:ext cx="1057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Modelo de inteligencia artificial generativa</a:t>
            </a:r>
            <a:endParaRPr b="0" i="0" sz="1400" u="none" cap="none" strike="noStrike">
              <a:solidFill>
                <a:srgbClr val="E7EAEC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(Gen AI)</a:t>
            </a:r>
            <a:endParaRPr b="1" i="0" sz="120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2291375" y="2418100"/>
            <a:ext cx="10578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1, 10, 50, 458, 12, 13,</a:t>
            </a:r>
            <a:endParaRPr b="0" i="0" sz="1400" u="none" cap="none" strike="noStrike">
              <a:solidFill>
                <a:srgbClr val="E7EAEC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32, 61, 55</a:t>
            </a:r>
            <a:endParaRPr b="0" i="0" sz="1400" u="none" cap="none" strike="noStrike">
              <a:solidFill>
                <a:srgbClr val="E7EAEC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60" name="Google Shape;160;p27"/>
          <p:cNvSpPr/>
          <p:nvPr/>
        </p:nvSpPr>
        <p:spPr>
          <a:xfrm flipH="1">
            <a:off x="3284013" y="2443150"/>
            <a:ext cx="60300" cy="6888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5617625" y="2510500"/>
            <a:ext cx="105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11, 9, 22,25</a:t>
            </a:r>
            <a:endParaRPr b="0" i="0" sz="1400" u="none" cap="none" strike="noStrike">
              <a:solidFill>
                <a:srgbClr val="E7EAEC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2, 1, 13, 18</a:t>
            </a:r>
            <a:endParaRPr b="1" i="0" sz="120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5595513" y="2443150"/>
            <a:ext cx="60300" cy="6888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72988" y="2317163"/>
            <a:ext cx="1179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¿Cuál es la capital de México?</a:t>
            </a:r>
            <a:endParaRPr b="1" i="0" sz="160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391113" y="2571988"/>
            <a:ext cx="11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E7EAEC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Ciudad de México</a:t>
            </a:r>
            <a:endParaRPr b="1" i="0" sz="160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1717388" y="2541125"/>
            <a:ext cx="405300" cy="47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3490888" y="2549800"/>
            <a:ext cx="405300" cy="47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5046075" y="2549800"/>
            <a:ext cx="405300" cy="47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890363" y="2549800"/>
            <a:ext cx="405300" cy="47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"/>
          <p:cNvSpPr/>
          <p:nvPr/>
        </p:nvSpPr>
        <p:spPr>
          <a:xfrm flipH="1" rot="10800000">
            <a:off x="2231063" y="2434475"/>
            <a:ext cx="60300" cy="6888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7"/>
          <p:cNvSpPr/>
          <p:nvPr/>
        </p:nvSpPr>
        <p:spPr>
          <a:xfrm flipH="1">
            <a:off x="6642838" y="2438800"/>
            <a:ext cx="60300" cy="6888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7"/>
          <p:cNvSpPr/>
          <p:nvPr/>
        </p:nvSpPr>
        <p:spPr>
          <a:xfrm flipH="1" rot="10800000">
            <a:off x="5589888" y="2430125"/>
            <a:ext cx="60300" cy="6888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3085600" cy="12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/>
          <p:nvPr/>
        </p:nvSpPr>
        <p:spPr>
          <a:xfrm>
            <a:off x="2035650" y="771530"/>
            <a:ext cx="6172200" cy="231900"/>
          </a:xfrm>
          <a:prstGeom prst="roundRect">
            <a:avLst>
              <a:gd fmla="val 16667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8" name="Google Shape;178;p28"/>
          <p:cNvGraphicFramePr/>
          <p:nvPr/>
        </p:nvGraphicFramePr>
        <p:xfrm>
          <a:off x="2035650" y="771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{BA96D708-FB0D-453B-A0A2-2F82AD7A8217}</a:tableStyleId>
              </a:tblPr>
              <a:tblGrid>
                <a:gridCol w="2944200"/>
                <a:gridCol w="1738150"/>
                <a:gridCol w="148985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Tarea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Proveedores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Modelos</a:t>
                      </a:r>
                      <a:endParaRPr b="1" sz="12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Creación de textos simples y conversaciones</a:t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IA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GPT-4o-mini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o1-mini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NOVA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Nova Micro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Narrativa completa, coherente y detallada</a:t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Gemini 2.5 flash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ANTHROPIC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Claude 3.7 Sonet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Claude 3 Haiku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IA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Sora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Creación de imágenes o video</a:t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Dall-E3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NOVA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Nova Reel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Análisis lógico y matemáticas</a:t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IA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o3-mini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o3-mini-high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o1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DEEPSEEK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Deepseek R1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Análisis profundas y ambientes complejos</a:t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IA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GPT-4o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Gemini 2.5 Pro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NOVA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Nova Pro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9" name="Google Shape;179;p28"/>
          <p:cNvSpPr txBox="1"/>
          <p:nvPr/>
        </p:nvSpPr>
        <p:spPr>
          <a:xfrm>
            <a:off x="262250" y="700175"/>
            <a:ext cx="30000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rgbClr val="33333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Modelos</a:t>
            </a:r>
            <a:endParaRPr b="0" i="0" sz="3100" u="none" cap="none" strike="noStrike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2098" y="4085901"/>
            <a:ext cx="1574301" cy="124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3337699" y="2116025"/>
            <a:ext cx="3781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E7EAEC"/>
                </a:solidFill>
                <a:latin typeface="Courier New"/>
                <a:ea typeface="Courier New"/>
                <a:cs typeface="Courier New"/>
                <a:sym typeface="Courier New"/>
              </a:rPr>
              <a:t>ChatGPT</a:t>
            </a:r>
            <a:endParaRPr b="0" i="0" sz="3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837" y="3155825"/>
            <a:ext cx="3514724" cy="14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9698" y="3893551"/>
            <a:ext cx="1574301" cy="124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9698" y="3893551"/>
            <a:ext cx="1574301" cy="1249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30"/>
          <p:cNvGrpSpPr/>
          <p:nvPr/>
        </p:nvGrpSpPr>
        <p:grpSpPr>
          <a:xfrm>
            <a:off x="1717947" y="2363537"/>
            <a:ext cx="5708115" cy="393959"/>
            <a:chOff x="1920417" y="1844600"/>
            <a:chExt cx="5329208" cy="367808"/>
          </a:xfrm>
        </p:grpSpPr>
        <p:pic>
          <p:nvPicPr>
            <p:cNvPr id="196" name="Google Shape;196;p30"/>
            <p:cNvPicPr preferRelativeResize="0"/>
            <p:nvPr/>
          </p:nvPicPr>
          <p:blipFill rotWithShape="1">
            <a:blip r:embed="rId5">
              <a:alphaModFix/>
            </a:blip>
            <a:srcRect b="2733" l="22472" r="26696" t="91065"/>
            <a:stretch/>
          </p:blipFill>
          <p:spPr>
            <a:xfrm>
              <a:off x="1920425" y="1844600"/>
              <a:ext cx="5329200" cy="367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  <a:effectLst>
              <a:reflection blurRad="0" dir="5400000" dist="38100" endA="0" endPos="45000" fadeDir="5400012" kx="0" rotWithShape="0" algn="bl" stA="6000" stPos="0" sy="-100000" ky="0"/>
            </a:effectLst>
          </p:spPr>
        </p:pic>
        <p:sp>
          <p:nvSpPr>
            <p:cNvPr id="197" name="Google Shape;197;p30"/>
            <p:cNvSpPr/>
            <p:nvPr/>
          </p:nvSpPr>
          <p:spPr>
            <a:xfrm>
              <a:off x="1920417" y="1844608"/>
              <a:ext cx="5329200" cy="367800"/>
            </a:xfrm>
            <a:prstGeom prst="roundRect">
              <a:avLst>
                <a:gd fmla="val 24020" name="adj"/>
              </a:avLst>
            </a:prstGeom>
            <a:noFill/>
            <a:ln cap="flat" cmpd="sng" w="38100">
              <a:solidFill>
                <a:srgbClr val="FFE600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45000" fadeDir="5400012" kx="0" rotWithShape="0" algn="bl" stA="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30"/>
          <p:cNvSpPr txBox="1"/>
          <p:nvPr/>
        </p:nvSpPr>
        <p:spPr>
          <a:xfrm>
            <a:off x="1717938" y="1652763"/>
            <a:ext cx="493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Todo</a:t>
            </a:r>
            <a:r>
              <a:rPr b="0" i="0" lang="en" sz="30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comienza con un</a:t>
            </a:r>
            <a:endParaRPr b="0" i="0" sz="3000" u="none" cap="none" strike="noStrik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2488338" y="2821738"/>
            <a:ext cx="493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prompt</a:t>
            </a:r>
            <a:endParaRPr b="0" i="0" sz="3000" u="none" cap="none" strike="noStrik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9698" y="3893551"/>
            <a:ext cx="1574301" cy="124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1889850" y="1241500"/>
            <a:ext cx="53643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¿Cuantas letras </a:t>
            </a:r>
            <a:r>
              <a:rPr b="1" i="0" lang="en" sz="26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</a:t>
            </a:r>
            <a:r>
              <a:rPr b="0" i="0" lang="en" sz="26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contiene la palabra </a:t>
            </a:r>
            <a:r>
              <a:rPr b="1" i="0" lang="en" sz="26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autorretrato</a:t>
            </a:r>
            <a:r>
              <a:rPr b="0" i="0" lang="en" sz="26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?</a:t>
            </a:r>
            <a:endParaRPr b="0" i="0" sz="2600" u="none" cap="none" strike="noStrik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alatino Linotype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Recuerda que no vale una respuesta humana</a:t>
            </a:r>
            <a:endParaRPr b="0" i="0" sz="1800" u="none" cap="none" strike="noStrik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alatino Linotype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¡Escribe un prompt a ChatGPT para que traiga la respuesta a la pregunta!</a:t>
            </a:r>
            <a:endParaRPr b="0" i="0" sz="1800" u="none" cap="none" strike="noStrike">
              <a:solidFill>
                <a:srgbClr val="FFFFFF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